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xlsx" ContentType="application/vnd.openxmlformats-officedocument.spreadsheetml.sheet"/>
  <Default Extension="vml" ContentType="application/vnd.openxmlformats-officedocument.vmlDrawing"/>
  <Default Extension="wdp" ContentType="image/vnd.ms-photo"/>
  <Default Extension="xls" ContentType="application/vnd.ms-exce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9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0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30" r:id="rId2"/>
    <p:sldMasterId id="2147483742" r:id="rId3"/>
    <p:sldMasterId id="2147483754" r:id="rId4"/>
    <p:sldMasterId id="2147483778" r:id="rId5"/>
    <p:sldMasterId id="2147483802" r:id="rId6"/>
    <p:sldMasterId id="2147483815" r:id="rId7"/>
    <p:sldMasterId id="2147483828" r:id="rId8"/>
    <p:sldMasterId id="2147483851" r:id="rId9"/>
    <p:sldMasterId id="2147483864" r:id="rId10"/>
    <p:sldMasterId id="2147483876" r:id="rId11"/>
    <p:sldMasterId id="2147483888" r:id="rId12"/>
  </p:sldMasterIdLst>
  <p:notesMasterIdLst>
    <p:notesMasterId r:id="rId85"/>
  </p:notesMasterIdLst>
  <p:handoutMasterIdLst>
    <p:handoutMasterId r:id="rId86"/>
  </p:handoutMasterIdLst>
  <p:sldIdLst>
    <p:sldId id="777" r:id="rId13"/>
    <p:sldId id="859" r:id="rId14"/>
    <p:sldId id="936" r:id="rId15"/>
    <p:sldId id="929" r:id="rId16"/>
    <p:sldId id="932" r:id="rId17"/>
    <p:sldId id="930" r:id="rId18"/>
    <p:sldId id="931" r:id="rId19"/>
    <p:sldId id="933" r:id="rId20"/>
    <p:sldId id="990" r:id="rId21"/>
    <p:sldId id="934" r:id="rId22"/>
    <p:sldId id="857" r:id="rId23"/>
    <p:sldId id="878" r:id="rId24"/>
    <p:sldId id="879" r:id="rId25"/>
    <p:sldId id="880" r:id="rId26"/>
    <p:sldId id="881" r:id="rId27"/>
    <p:sldId id="887" r:id="rId28"/>
    <p:sldId id="882" r:id="rId29"/>
    <p:sldId id="860" r:id="rId30"/>
    <p:sldId id="873" r:id="rId31"/>
    <p:sldId id="863" r:id="rId32"/>
    <p:sldId id="865" r:id="rId33"/>
    <p:sldId id="864" r:id="rId34"/>
    <p:sldId id="937" r:id="rId35"/>
    <p:sldId id="874" r:id="rId36"/>
    <p:sldId id="875" r:id="rId37"/>
    <p:sldId id="868" r:id="rId38"/>
    <p:sldId id="876" r:id="rId39"/>
    <p:sldId id="877" r:id="rId40"/>
    <p:sldId id="988" r:id="rId41"/>
    <p:sldId id="889" r:id="rId42"/>
    <p:sldId id="891" r:id="rId43"/>
    <p:sldId id="991" r:id="rId44"/>
    <p:sldId id="892" r:id="rId45"/>
    <p:sldId id="938" r:id="rId46"/>
    <p:sldId id="940" r:id="rId47"/>
    <p:sldId id="943" r:id="rId48"/>
    <p:sldId id="944" r:id="rId49"/>
    <p:sldId id="945" r:id="rId50"/>
    <p:sldId id="946" r:id="rId51"/>
    <p:sldId id="947" r:id="rId52"/>
    <p:sldId id="948" r:id="rId53"/>
    <p:sldId id="949" r:id="rId54"/>
    <p:sldId id="950" r:id="rId55"/>
    <p:sldId id="951" r:id="rId56"/>
    <p:sldId id="973" r:id="rId57"/>
    <p:sldId id="974" r:id="rId58"/>
    <p:sldId id="952" r:id="rId59"/>
    <p:sldId id="953" r:id="rId60"/>
    <p:sldId id="975" r:id="rId61"/>
    <p:sldId id="955" r:id="rId62"/>
    <p:sldId id="977" r:id="rId63"/>
    <p:sldId id="982" r:id="rId64"/>
    <p:sldId id="981" r:id="rId65"/>
    <p:sldId id="956" r:id="rId66"/>
    <p:sldId id="957" r:id="rId67"/>
    <p:sldId id="985" r:id="rId68"/>
    <p:sldId id="989" r:id="rId69"/>
    <p:sldId id="970" r:id="rId70"/>
    <p:sldId id="958" r:id="rId71"/>
    <p:sldId id="983" r:id="rId72"/>
    <p:sldId id="971" r:id="rId73"/>
    <p:sldId id="972" r:id="rId74"/>
    <p:sldId id="965" r:id="rId75"/>
    <p:sldId id="966" r:id="rId76"/>
    <p:sldId id="961" r:id="rId77"/>
    <p:sldId id="962" r:id="rId78"/>
    <p:sldId id="986" r:id="rId79"/>
    <p:sldId id="987" r:id="rId80"/>
    <p:sldId id="967" r:id="rId81"/>
    <p:sldId id="976" r:id="rId82"/>
    <p:sldId id="942" r:id="rId83"/>
    <p:sldId id="941" r:id="rId8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4C7"/>
    <a:srgbClr val="95CEE8"/>
    <a:srgbClr val="69CEE8"/>
    <a:srgbClr val="C9E5FF"/>
    <a:srgbClr val="FF8D00"/>
    <a:srgbClr val="FFA63C"/>
    <a:srgbClr val="FFD4E1"/>
    <a:srgbClr val="ADCCA0"/>
    <a:srgbClr val="FFDDB3"/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19" autoAdjust="0"/>
    <p:restoredTop sz="79953" autoAdjust="0"/>
  </p:normalViewPr>
  <p:slideViewPr>
    <p:cSldViewPr snapToGrid="0">
      <p:cViewPr>
        <p:scale>
          <a:sx n="42" d="100"/>
          <a:sy n="42" d="100"/>
        </p:scale>
        <p:origin x="1528" y="600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5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6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90" Type="http://schemas.openxmlformats.org/officeDocument/2006/relationships/tableStyles" Target="tableStyles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Online Learning</c:v>
                </c:pt>
              </c:strCache>
            </c:strRef>
          </c:tx>
          <c:spPr>
            <a:ln w="635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0.524</c:v>
                </c:pt>
                <c:pt idx="1">
                  <c:v>0.46725</c:v>
                </c:pt>
                <c:pt idx="2">
                  <c:v>0.4235</c:v>
                </c:pt>
                <c:pt idx="3">
                  <c:v>0.36325</c:v>
                </c:pt>
                <c:pt idx="4">
                  <c:v>0.3325</c:v>
                </c:pt>
                <c:pt idx="5">
                  <c:v>0.277</c:v>
                </c:pt>
                <c:pt idx="6">
                  <c:v>0.24775</c:v>
                </c:pt>
                <c:pt idx="7">
                  <c:v>0.22275</c:v>
                </c:pt>
                <c:pt idx="8">
                  <c:v>0.209</c:v>
                </c:pt>
                <c:pt idx="9">
                  <c:v>0.19875</c:v>
                </c:pt>
                <c:pt idx="10">
                  <c:v>0.1965</c:v>
                </c:pt>
                <c:pt idx="11">
                  <c:v>0.19175</c:v>
                </c:pt>
                <c:pt idx="12">
                  <c:v>0.18625</c:v>
                </c:pt>
                <c:pt idx="13">
                  <c:v>0.18475</c:v>
                </c:pt>
                <c:pt idx="14">
                  <c:v>0.17525</c:v>
                </c:pt>
                <c:pt idx="15">
                  <c:v>0.175</c:v>
                </c:pt>
                <c:pt idx="16">
                  <c:v>0.1655</c:v>
                </c:pt>
                <c:pt idx="17">
                  <c:v>0.1665</c:v>
                </c:pt>
                <c:pt idx="18">
                  <c:v>0.1605</c:v>
                </c:pt>
                <c:pt idx="19">
                  <c:v>0.1555</c:v>
                </c:pt>
                <c:pt idx="20">
                  <c:v>0.14525</c:v>
                </c:pt>
                <c:pt idx="21">
                  <c:v>0.14525</c:v>
                </c:pt>
                <c:pt idx="22">
                  <c:v>0.14275</c:v>
                </c:pt>
                <c:pt idx="23">
                  <c:v>0.143</c:v>
                </c:pt>
                <c:pt idx="24">
                  <c:v>0.13925</c:v>
                </c:pt>
                <c:pt idx="25">
                  <c:v>0.13875</c:v>
                </c:pt>
                <c:pt idx="26">
                  <c:v>0.1415</c:v>
                </c:pt>
                <c:pt idx="27">
                  <c:v>0.1445</c:v>
                </c:pt>
                <c:pt idx="28">
                  <c:v>0.148</c:v>
                </c:pt>
                <c:pt idx="29">
                  <c:v>0.14625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Full Retrain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889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Sheet1!$D$2:$D$32</c:f>
              <c:numCache>
                <c:formatCode>General</c:formatCode>
                <c:ptCount val="31"/>
                <c:pt idx="0">
                  <c:v>0.52425</c:v>
                </c:pt>
                <c:pt idx="1">
                  <c:v>0.4665</c:v>
                </c:pt>
                <c:pt idx="2">
                  <c:v>0.41425</c:v>
                </c:pt>
                <c:pt idx="3">
                  <c:v>0.354</c:v>
                </c:pt>
                <c:pt idx="4">
                  <c:v>0.319</c:v>
                </c:pt>
                <c:pt idx="5">
                  <c:v>0.264</c:v>
                </c:pt>
                <c:pt idx="6">
                  <c:v>0.22825</c:v>
                </c:pt>
                <c:pt idx="7">
                  <c:v>0.204</c:v>
                </c:pt>
                <c:pt idx="8">
                  <c:v>0.1925</c:v>
                </c:pt>
                <c:pt idx="9">
                  <c:v>0.1765</c:v>
                </c:pt>
                <c:pt idx="10">
                  <c:v>0.17</c:v>
                </c:pt>
                <c:pt idx="11">
                  <c:v>0.16125</c:v>
                </c:pt>
                <c:pt idx="12">
                  <c:v>0.15375</c:v>
                </c:pt>
                <c:pt idx="13">
                  <c:v>0.15475</c:v>
                </c:pt>
                <c:pt idx="14">
                  <c:v>0.1505</c:v>
                </c:pt>
                <c:pt idx="15">
                  <c:v>0.14875</c:v>
                </c:pt>
                <c:pt idx="16">
                  <c:v>0.14</c:v>
                </c:pt>
                <c:pt idx="17">
                  <c:v>0.139</c:v>
                </c:pt>
                <c:pt idx="18">
                  <c:v>0.1385</c:v>
                </c:pt>
                <c:pt idx="19">
                  <c:v>0.137</c:v>
                </c:pt>
                <c:pt idx="20">
                  <c:v>0.13375</c:v>
                </c:pt>
                <c:pt idx="21">
                  <c:v>0.131</c:v>
                </c:pt>
                <c:pt idx="22">
                  <c:v>0.1275</c:v>
                </c:pt>
                <c:pt idx="23">
                  <c:v>0.1245</c:v>
                </c:pt>
                <c:pt idx="24">
                  <c:v>0.124</c:v>
                </c:pt>
                <c:pt idx="25">
                  <c:v>0.12225</c:v>
                </c:pt>
                <c:pt idx="26">
                  <c:v>0.119</c:v>
                </c:pt>
                <c:pt idx="27">
                  <c:v>0.11975</c:v>
                </c:pt>
                <c:pt idx="28">
                  <c:v>0.118</c:v>
                </c:pt>
                <c:pt idx="29">
                  <c:v>0.116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52983296"/>
        <c:axId val="-352981936"/>
      </c:scatterChart>
      <c:valAx>
        <c:axId val="-352983296"/>
        <c:scaling>
          <c:orientation val="minMax"/>
          <c:max val="3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352981936"/>
        <c:crosses val="autoZero"/>
        <c:crossBetween val="midCat"/>
      </c:valAx>
      <c:valAx>
        <c:axId val="-35298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3529832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976391-CA72-415F-9630-5C942629CBBC}" type="datetimeFigureOut">
              <a:rPr lang="en-US" altLang="en-US"/>
              <a:pPr/>
              <a:t>2/5/17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027113-7185-43B9-8633-626C4872BF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69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B14504-7E73-40B3-A4BE-FCEED13BF409}" type="datetimeFigureOut">
              <a:rPr lang="en-US" altLang="en-US"/>
              <a:pPr/>
              <a:t>2/5/17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DB17D3-99E1-4420-81D7-8B4A93584C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387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 new lab we are</a:t>
            </a:r>
            <a:r>
              <a:rPr lang="en-US" baseline="0" dirty="0" smtClean="0"/>
              <a:t> starting at UC Berkeley, as a continuation to </a:t>
            </a:r>
            <a:r>
              <a:rPr lang="en-US" baseline="0" dirty="0" err="1" smtClean="0"/>
              <a:t>Amplab</a:t>
            </a: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err="1" smtClean="0"/>
              <a:t>Amplab</a:t>
            </a:r>
            <a:r>
              <a:rPr lang="en-US" baseline="0" dirty="0" smtClean="0"/>
              <a:t> is a systems group at Berkeley that created Spark, </a:t>
            </a:r>
            <a:r>
              <a:rPr lang="en-US" baseline="0" dirty="0" err="1" smtClean="0"/>
              <a:t>Mesos</a:t>
            </a:r>
            <a:r>
              <a:rPr lang="en-US" baseline="0" dirty="0" smtClean="0"/>
              <a:t> and Tachyon, big data systems with a lot of impact. How many know of spark? It is used by hundreds of companies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last 5-6 years and a new lab is created at the end so that we can always be on the next wave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So I will tell you about the new lab, which we believe to be the next big impactful vision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These labs bring together faculty from different disciplines that can help tackle that problem. We collaborate to solve this.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Main people are</a:t>
            </a:r>
            <a:r>
              <a:rPr lang="is-IS" baseline="0" dirty="0" smtClean="0"/>
              <a:t>… a bunch of s ...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An important component of ours is partnering with companies.</a:t>
            </a:r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Amplab has learned a lot from companies from the feedback they gave, companies got to use products, have students intern, and overall just have a good synergetic collaboration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</a:t>
            </a:r>
            <a:r>
              <a:rPr lang="is-IS" baseline="0" dirty="0" smtClean="0"/>
              <a:t>peaking of which, please give us any feedback you think of because we are still shaping the next lab </a:t>
            </a:r>
          </a:p>
          <a:p>
            <a:pPr lvl="0" rtl="0">
              <a:spcBef>
                <a:spcPts val="0"/>
              </a:spcBef>
              <a:buNone/>
            </a:pPr>
            <a:endParaRPr lang="is-I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is-IS" baseline="0" dirty="0" smtClean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835259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0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8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18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5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2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20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19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5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57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0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0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367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72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525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8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/>
              <a:t>By </a:t>
            </a:r>
            <a:r>
              <a:rPr lang="en-US" sz="1200" b="1" i="1" dirty="0" smtClean="0"/>
              <a:t>interposing</a:t>
            </a:r>
            <a:r>
              <a:rPr lang="en-US" sz="1200" i="1" dirty="0" smtClean="0"/>
              <a:t> between applications and ML frameworks we</a:t>
            </a:r>
            <a:br>
              <a:rPr lang="en-US" sz="1200" i="1" dirty="0" smtClean="0"/>
            </a:br>
            <a:r>
              <a:rPr lang="en-US" sz="1200" i="1" dirty="0" smtClean="0"/>
              <a:t>we can reduce </a:t>
            </a:r>
            <a:r>
              <a:rPr lang="en-US" sz="1200" b="1" dirty="0" smtClean="0"/>
              <a:t>complexity</a:t>
            </a:r>
            <a:r>
              <a:rPr lang="en-US" sz="1200" dirty="0" smtClean="0"/>
              <a:t> </a:t>
            </a:r>
            <a:r>
              <a:rPr lang="en-US" sz="1200" i="1" dirty="0" smtClean="0"/>
              <a:t>and</a:t>
            </a:r>
            <a:r>
              <a:rPr lang="en-US" sz="1200" dirty="0" smtClean="0"/>
              <a:t> </a:t>
            </a:r>
            <a:r>
              <a:rPr lang="en-US" sz="1200" b="1" i="1" dirty="0" smtClean="0"/>
              <a:t>latency</a:t>
            </a:r>
            <a:r>
              <a:rPr lang="en-US" sz="1200" i="1" dirty="0" smtClean="0"/>
              <a:t>, improve </a:t>
            </a:r>
            <a:r>
              <a:rPr lang="en-US" sz="1200" b="1" i="1" dirty="0" smtClean="0"/>
              <a:t>throughput</a:t>
            </a:r>
            <a:r>
              <a:rPr lang="en-US" sz="1200" i="1" dirty="0" smtClean="0"/>
              <a:t>, </a:t>
            </a:r>
            <a:br>
              <a:rPr lang="en-US" sz="1200" i="1" dirty="0" smtClean="0"/>
            </a:br>
            <a:r>
              <a:rPr lang="en-US" sz="1200" i="1" dirty="0" smtClean="0"/>
              <a:t>and enable generic </a:t>
            </a:r>
            <a:r>
              <a:rPr lang="en-US" sz="1200" b="1" i="1" dirty="0" smtClean="0"/>
              <a:t>online learning </a:t>
            </a:r>
            <a:r>
              <a:rPr lang="en-US" sz="1200" i="1" dirty="0" smtClean="0"/>
              <a:t>and </a:t>
            </a:r>
            <a:r>
              <a:rPr lang="en-US" sz="1200" b="1" i="1" dirty="0" smtClean="0"/>
              <a:t>personalization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07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5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58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83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3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4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9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6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53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Jump to slide 61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88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80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  <a:p>
            <a:r>
              <a:rPr lang="en-US" baseline="0" dirty="0" smtClean="0"/>
              <a:t>1000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03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r>
              <a:rPr lang="en-US" baseline="0" dirty="0" smtClean="0"/>
              <a:t> public validation dataset (50K examples)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to</a:t>
            </a:r>
            <a:r>
              <a:rPr lang="en-US" baseline="0" dirty="0" smtClean="0"/>
              <a:t> 61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5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to</a:t>
            </a:r>
            <a:r>
              <a:rPr lang="en-US" baseline="0" dirty="0" smtClean="0"/>
              <a:t> 48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4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</a:t>
            </a:r>
            <a:r>
              <a:rPr lang="en-US" dirty="0" smtClean="0"/>
              <a:t>-learn</a:t>
            </a:r>
            <a:r>
              <a:rPr lang="en-US" baseline="0" dirty="0" smtClean="0"/>
              <a:t> random </a:t>
            </a:r>
            <a:r>
              <a:rPr lang="en-US" baseline="0" dirty="0" err="1" smtClean="0"/>
              <a:t>forrests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Accuracy was on </a:t>
            </a:r>
            <a:r>
              <a:rPr lang="en-US" baseline="0" dirty="0" err="1" smtClean="0"/>
              <a:t>Timit</a:t>
            </a:r>
            <a:r>
              <a:rPr lang="en-US" baseline="0" dirty="0" smtClean="0"/>
              <a:t> models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B17D3-99E1-4420-81D7-8B4A93584CA0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823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Adaptive is hard because of the complex training process that typically</a:t>
            </a:r>
            <a:r>
              <a:rPr lang="en-US" baseline="0" dirty="0" smtClean="0"/>
              <a:t> revisits the entire data set.</a:t>
            </a:r>
          </a:p>
          <a:p>
            <a:r>
              <a:rPr lang="en-US" baseline="0" dirty="0" smtClean="0"/>
              <a:t>Responsive is hard because of complex often personalized models a elaborate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9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0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2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more parallelism doesn’t not imply faster </a:t>
            </a:r>
            <a:r>
              <a:rPr lang="en-US" b="1" dirty="0" smtClean="0"/>
              <a:t>learning</a:t>
            </a:r>
          </a:p>
          <a:p>
            <a:pPr lvl="0"/>
            <a:r>
              <a:rPr lang="en-US" dirty="0" smtClean="0"/>
              <a:t>can depend on loss and properties of the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2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5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8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1558774"/>
            <a:ext cx="8240889" cy="1863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4176647"/>
            <a:ext cx="6400800" cy="453863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4563527"/>
            <a:ext cx="6446838" cy="443446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946150" y="206375"/>
            <a:ext cx="7172325" cy="857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Use this Chart to Start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158875" y="1149350"/>
          <a:ext cx="727392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" r:id="rId3" imgW="7271927" imgH="3492719" progId="Excel.Chart.8">
                  <p:embed/>
                </p:oleObj>
              </mc:Choice>
              <mc:Fallback>
                <p:oleObj r:id="rId3" imgW="7271927" imgH="34927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149350"/>
                        <a:ext cx="727392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787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436674"/>
            <a:ext cx="9143999" cy="1497026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436674"/>
            <a:ext cx="9143999" cy="1497026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798513" y="946150"/>
            <a:ext cx="8208962" cy="3709988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76815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13043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5274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92525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sz="900" baseline="300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rd</a:t>
              </a: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77777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61106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99738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27631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79861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98296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78258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56618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63511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69602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62869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10166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68640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Logo Bug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4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03111" y="1598392"/>
            <a:ext cx="7739943" cy="1248834"/>
          </a:xfrm>
        </p:spPr>
        <p:txBody>
          <a:bodyPr>
            <a:noAutofit/>
          </a:bodyPr>
          <a:lstStyle>
            <a:lvl1pPr algn="l"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1" y="2717006"/>
            <a:ext cx="6349823" cy="666441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0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>
                <a:latin typeface="Tahoma"/>
                <a:cs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54827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6375"/>
            <a:ext cx="8850312" cy="8572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12863"/>
            <a:ext cx="8850312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863" y="952049"/>
            <a:ext cx="8850311" cy="2440157"/>
          </a:xfrm>
        </p:spPr>
        <p:txBody>
          <a:bodyPr>
            <a:normAutofit/>
          </a:bodyPr>
          <a:lstStyle>
            <a:lvl1pPr algn="l">
              <a:defRPr sz="4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78742" y="2965040"/>
            <a:ext cx="8749914" cy="138067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708369" cy="8572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863" y="1313040"/>
            <a:ext cx="4231449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tabLst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20768" y="1313040"/>
            <a:ext cx="4399407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7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850311" cy="857250"/>
          </a:xfrm>
        </p:spPr>
        <p:txBody>
          <a:bodyPr/>
          <a:lstStyle>
            <a:lvl1pPr>
              <a:defRPr sz="3200"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69864" y="1286171"/>
            <a:ext cx="423144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69864" y="1844616"/>
            <a:ext cx="4231448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7344" y="1286171"/>
            <a:ext cx="4362831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57344" y="1844616"/>
            <a:ext cx="4362831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9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9863" y="206663"/>
            <a:ext cx="8850312" cy="480131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47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4787"/>
            <a:ext cx="3008313" cy="2000428"/>
          </a:xfrm>
        </p:spPr>
        <p:txBody>
          <a:bodyPr anchor="t">
            <a:noAutofit/>
          </a:bodyPr>
          <a:lstStyle>
            <a:lvl1pPr algn="l">
              <a:defRPr sz="4000" b="0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489" y="204788"/>
            <a:ext cx="5506686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2621494"/>
            <a:ext cx="3008313" cy="197313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15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685800" indent="-342900">
              <a:tabLst/>
              <a:defRPr/>
            </a:lvl2pPr>
            <a:lvl3pPr marL="1029891" indent="-233363">
              <a:tabLst/>
              <a:defRPr/>
            </a:lvl3pPr>
            <a:lvl4pPr marL="1372791" indent="-177404">
              <a:tabLst/>
              <a:defRPr/>
            </a:lvl4pPr>
            <a:lvl5pPr marL="1715691" indent="-176213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3600450"/>
            <a:ext cx="8840025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863" y="459581"/>
            <a:ext cx="8840025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4025503"/>
            <a:ext cx="8840025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9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Source Sans Pro Light"/>
                <a:cs typeface="Source Sans Pro Light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uFillTx/>
              </a:defRPr>
            </a:lvl1pPr>
            <a:lvl2pPr marL="342892" indent="0" algn="ctr">
              <a:buNone/>
              <a:defRPr sz="1500">
                <a:uFillTx/>
              </a:defRPr>
            </a:lvl2pPr>
            <a:lvl3pPr marL="685783" indent="0" algn="ctr">
              <a:buNone/>
              <a:defRPr sz="1350">
                <a:uFillTx/>
              </a:defRPr>
            </a:lvl3pPr>
            <a:lvl4pPr marL="1028675" indent="0" algn="ctr">
              <a:buNone/>
              <a:defRPr sz="1200">
                <a:uFillTx/>
              </a:defRPr>
            </a:lvl4pPr>
            <a:lvl5pPr marL="1371566" indent="0" algn="ctr">
              <a:buNone/>
              <a:defRPr sz="1200">
                <a:uFillTx/>
              </a:defRPr>
            </a:lvl5pPr>
            <a:lvl6pPr marL="1714457" indent="0" algn="ctr">
              <a:buNone/>
              <a:defRPr sz="1200">
                <a:uFillTx/>
              </a:defRPr>
            </a:lvl6pPr>
            <a:lvl7pPr marL="2057348" indent="0" algn="ctr">
              <a:buNone/>
              <a:defRPr sz="1200">
                <a:uFillTx/>
              </a:defRPr>
            </a:lvl7pPr>
            <a:lvl8pPr marL="2400240" indent="0" algn="ctr">
              <a:buNone/>
              <a:defRPr sz="1200">
                <a:uFillTx/>
              </a:defRPr>
            </a:lvl8pPr>
            <a:lvl9pPr marL="2743132" indent="0" algn="ctr">
              <a:buNone/>
              <a:defRPr sz="1200">
                <a:uFillTx/>
              </a:defRPr>
            </a:lvl9pPr>
          </a:lstStyle>
          <a:p>
            <a:r>
              <a:rPr lang="en-US" dirty="0" smtClean="0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" y="405796"/>
            <a:ext cx="8101013" cy="979184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9519"/>
            <a:ext cx="7886700" cy="3113205"/>
          </a:xfrm>
        </p:spPr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31999" y="1287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Century Gothic" panose="020F0302020204030204"/>
                <a:ea typeface=""/>
              </a:rPr>
              <a:t>Todo</a:t>
            </a:r>
            <a:r>
              <a:rPr lang="en-US" dirty="0" smtClean="0">
                <a:solidFill>
                  <a:srgbClr val="000000"/>
                </a:solidFill>
                <a:latin typeface="Century Gothic" panose="020F0302020204030204"/>
                <a:ea typeface=""/>
              </a:rPr>
              <a:t> Slide</a:t>
            </a:r>
            <a:endParaRPr lang="en-US" dirty="0">
              <a:solidFill>
                <a:srgbClr val="000000"/>
              </a:solidFill>
              <a:latin typeface="Century Gothic" panose="020F0302020204030204"/>
              <a:ea typeface=""/>
            </a:endParaRP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6022920" y="543724"/>
            <a:ext cx="3989780" cy="369332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smtClean="0">
                <a:solidFill>
                  <a:srgbClr val="000000"/>
                </a:solidFill>
                <a:effectLst>
                  <a:glow rad="368300">
                    <a:srgbClr val="FFC000">
                      <a:alpha val="76000"/>
                    </a:srgbClr>
                  </a:glow>
                </a:effectLst>
                <a:latin typeface="Century Gothic" panose="020F0302020204030204"/>
                <a:ea typeface=""/>
              </a:rPr>
              <a:t>Under Construction</a:t>
            </a:r>
            <a:endParaRPr lang="en-US" sz="1800" b="1">
              <a:solidFill>
                <a:srgbClr val="000000"/>
              </a:solidFill>
              <a:effectLst>
                <a:glow rad="368300">
                  <a:srgbClr val="FFC000">
                    <a:alpha val="76000"/>
                  </a:srgbClr>
                </a:glow>
              </a:effectLst>
              <a:latin typeface="Century Gothic" panose="020F0302020204030204"/>
              <a:ea typeface="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0715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0715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3429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796529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19538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1539479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685800" indent="-342900">
              <a:defRPr>
                <a:solidFill>
                  <a:schemeClr val="bg1"/>
                </a:solidFill>
                <a:uFillTx/>
              </a:defRPr>
            </a:lvl2pPr>
            <a:lvl3pPr marL="1029891" indent="-233363">
              <a:defRPr>
                <a:solidFill>
                  <a:schemeClr val="bg1"/>
                </a:solidFill>
                <a:uFillTx/>
              </a:defRPr>
            </a:lvl3pPr>
            <a:lvl4pPr marL="1372791" indent="-177404">
              <a:defRPr>
                <a:solidFill>
                  <a:schemeClr val="bg1"/>
                </a:solidFill>
                <a:uFillTx/>
              </a:defRPr>
            </a:lvl4pPr>
            <a:lvl5pPr marL="1715691" indent="-176213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2/5/17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685800" indent="-342900">
              <a:defRPr>
                <a:solidFill>
                  <a:schemeClr val="bg1"/>
                </a:solidFill>
                <a:uFillTx/>
              </a:defRPr>
            </a:lvl2pPr>
            <a:lvl3pPr marL="1029891" indent="-233363">
              <a:defRPr>
                <a:solidFill>
                  <a:schemeClr val="bg1"/>
                </a:solidFill>
                <a:uFillTx/>
              </a:defRPr>
            </a:lvl3pPr>
            <a:lvl4pPr marL="1372791" indent="-177404">
              <a:defRPr>
                <a:solidFill>
                  <a:schemeClr val="bg1"/>
                </a:solidFill>
                <a:uFillTx/>
              </a:defRPr>
            </a:lvl4pPr>
            <a:lvl5pPr marL="1715691" indent="-176213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2/5/17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uFillTx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2/5/17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24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uFillTx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solidFill>
                  <a:srgbClr val="FFFFFF"/>
                </a:solidFill>
              </a:rPr>
              <a:pPr/>
              <a:t>2/5/17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892" indent="0">
              <a:buNone/>
              <a:defRPr sz="1500" b="1">
                <a:uFillTx/>
              </a:defRPr>
            </a:lvl2pPr>
            <a:lvl3pPr marL="685783" indent="0">
              <a:buNone/>
              <a:defRPr sz="1350" b="1">
                <a:uFillTx/>
              </a:defRPr>
            </a:lvl3pPr>
            <a:lvl4pPr marL="1028675" indent="0">
              <a:buNone/>
              <a:defRPr sz="1200" b="1">
                <a:uFillTx/>
              </a:defRPr>
            </a:lvl4pPr>
            <a:lvl5pPr marL="1371566" indent="0">
              <a:buNone/>
              <a:defRPr sz="1200" b="1">
                <a:uFillTx/>
              </a:defRPr>
            </a:lvl5pPr>
            <a:lvl6pPr marL="1714457" indent="0">
              <a:buNone/>
              <a:defRPr sz="1200" b="1">
                <a:uFillTx/>
              </a:defRPr>
            </a:lvl6pPr>
            <a:lvl7pPr marL="2057348" indent="0">
              <a:buNone/>
              <a:defRPr sz="1200" b="1">
                <a:uFillTx/>
              </a:defRPr>
            </a:lvl7pPr>
            <a:lvl8pPr marL="2400240" indent="0">
              <a:buNone/>
              <a:defRPr sz="1200" b="1">
                <a:uFillTx/>
              </a:defRPr>
            </a:lvl8pPr>
            <a:lvl9pPr marL="2743132" indent="0">
              <a:buNone/>
              <a:defRPr sz="12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892" indent="0">
              <a:buNone/>
              <a:defRPr sz="1500" b="1">
                <a:uFillTx/>
              </a:defRPr>
            </a:lvl2pPr>
            <a:lvl3pPr marL="685783" indent="0">
              <a:buNone/>
              <a:defRPr sz="1350" b="1">
                <a:uFillTx/>
              </a:defRPr>
            </a:lvl3pPr>
            <a:lvl4pPr marL="1028675" indent="0">
              <a:buNone/>
              <a:defRPr sz="1200" b="1">
                <a:uFillTx/>
              </a:defRPr>
            </a:lvl4pPr>
            <a:lvl5pPr marL="1371566" indent="0">
              <a:buNone/>
              <a:defRPr sz="1200" b="1">
                <a:uFillTx/>
              </a:defRPr>
            </a:lvl5pPr>
            <a:lvl6pPr marL="1714457" indent="0">
              <a:buNone/>
              <a:defRPr sz="1200" b="1">
                <a:uFillTx/>
              </a:defRPr>
            </a:lvl6pPr>
            <a:lvl7pPr marL="2057348" indent="0">
              <a:buNone/>
              <a:defRPr sz="1200" b="1">
                <a:uFillTx/>
              </a:defRPr>
            </a:lvl7pPr>
            <a:lvl8pPr marL="2400240" indent="0">
              <a:buNone/>
              <a:defRPr sz="1200" b="1">
                <a:uFillTx/>
              </a:defRPr>
            </a:lvl8pPr>
            <a:lvl9pPr marL="2743132" indent="0">
              <a:buNone/>
              <a:defRPr sz="12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100">
                <a:uFillTx/>
              </a:defRPr>
            </a:lvl2pPr>
            <a:lvl3pPr>
              <a:defRPr sz="1800">
                <a:uFillTx/>
              </a:defRPr>
            </a:lvl3pPr>
            <a:lvl4pPr>
              <a:defRPr sz="1500">
                <a:uFillTx/>
              </a:defRPr>
            </a:lvl4pPr>
            <a:lvl5pPr>
              <a:defRPr sz="1500">
                <a:uFillTx/>
              </a:defRPr>
            </a:lvl5pPr>
            <a:lvl6pPr>
              <a:defRPr sz="1500">
                <a:uFillTx/>
              </a:defRPr>
            </a:lvl6pPr>
            <a:lvl7pPr>
              <a:defRPr sz="1500">
                <a:uFillTx/>
              </a:defRPr>
            </a:lvl7pPr>
            <a:lvl8pPr>
              <a:defRPr sz="1500">
                <a:uFillTx/>
              </a:defRPr>
            </a:lvl8pPr>
            <a:lvl9pPr>
              <a:defRPr sz="15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>
                <a:uFillTx/>
              </a:defRPr>
            </a:lvl1pPr>
            <a:lvl2pPr marL="342892" indent="0">
              <a:buNone/>
              <a:defRPr sz="1050">
                <a:uFillTx/>
              </a:defRPr>
            </a:lvl2pPr>
            <a:lvl3pPr marL="685783" indent="0">
              <a:buNone/>
              <a:defRPr sz="900">
                <a:uFillTx/>
              </a:defRPr>
            </a:lvl3pPr>
            <a:lvl4pPr marL="1028675" indent="0">
              <a:buNone/>
              <a:defRPr sz="750">
                <a:uFillTx/>
              </a:defRPr>
            </a:lvl4pPr>
            <a:lvl5pPr marL="1371566" indent="0">
              <a:buNone/>
              <a:defRPr sz="750">
                <a:uFillTx/>
              </a:defRPr>
            </a:lvl5pPr>
            <a:lvl6pPr marL="1714457" indent="0">
              <a:buNone/>
              <a:defRPr sz="750">
                <a:uFillTx/>
              </a:defRPr>
            </a:lvl6pPr>
            <a:lvl7pPr marL="2057348" indent="0">
              <a:buNone/>
              <a:defRPr sz="750">
                <a:uFillTx/>
              </a:defRPr>
            </a:lvl7pPr>
            <a:lvl8pPr marL="2400240" indent="0">
              <a:buNone/>
              <a:defRPr sz="750">
                <a:uFillTx/>
              </a:defRPr>
            </a:lvl8pPr>
            <a:lvl9pPr marL="2743132" indent="0">
              <a:buNone/>
              <a:defRPr sz="75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>
                <a:uFillTx/>
              </a:defRPr>
            </a:lvl1pPr>
            <a:lvl2pPr marL="342892" indent="0">
              <a:buNone/>
              <a:defRPr sz="2100">
                <a:uFillTx/>
              </a:defRPr>
            </a:lvl2pPr>
            <a:lvl3pPr marL="685783" indent="0">
              <a:buNone/>
              <a:defRPr sz="1800">
                <a:uFillTx/>
              </a:defRPr>
            </a:lvl3pPr>
            <a:lvl4pPr marL="1028675" indent="0">
              <a:buNone/>
              <a:defRPr sz="1500">
                <a:uFillTx/>
              </a:defRPr>
            </a:lvl4pPr>
            <a:lvl5pPr marL="1371566" indent="0">
              <a:buNone/>
              <a:defRPr sz="1500">
                <a:uFillTx/>
              </a:defRPr>
            </a:lvl5pPr>
            <a:lvl6pPr marL="1714457" indent="0">
              <a:buNone/>
              <a:defRPr sz="1500">
                <a:uFillTx/>
              </a:defRPr>
            </a:lvl6pPr>
            <a:lvl7pPr marL="2057348" indent="0">
              <a:buNone/>
              <a:defRPr sz="1500">
                <a:uFillTx/>
              </a:defRPr>
            </a:lvl7pPr>
            <a:lvl8pPr marL="2400240" indent="0">
              <a:buNone/>
              <a:defRPr sz="1500">
                <a:uFillTx/>
              </a:defRPr>
            </a:lvl8pPr>
            <a:lvl9pPr marL="2743132" indent="0">
              <a:buNone/>
              <a:defRPr sz="15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>
                <a:uFillTx/>
              </a:defRPr>
            </a:lvl1pPr>
            <a:lvl2pPr marL="342892" indent="0">
              <a:buNone/>
              <a:defRPr sz="1050">
                <a:uFillTx/>
              </a:defRPr>
            </a:lvl2pPr>
            <a:lvl3pPr marL="685783" indent="0">
              <a:buNone/>
              <a:defRPr sz="900">
                <a:uFillTx/>
              </a:defRPr>
            </a:lvl3pPr>
            <a:lvl4pPr marL="1028675" indent="0">
              <a:buNone/>
              <a:defRPr sz="750">
                <a:uFillTx/>
              </a:defRPr>
            </a:lvl4pPr>
            <a:lvl5pPr marL="1371566" indent="0">
              <a:buNone/>
              <a:defRPr sz="750">
                <a:uFillTx/>
              </a:defRPr>
            </a:lvl5pPr>
            <a:lvl6pPr marL="1714457" indent="0">
              <a:buNone/>
              <a:defRPr sz="750">
                <a:uFillTx/>
              </a:defRPr>
            </a:lvl6pPr>
            <a:lvl7pPr marL="2057348" indent="0">
              <a:buNone/>
              <a:defRPr sz="750">
                <a:uFillTx/>
              </a:defRPr>
            </a:lvl7pPr>
            <a:lvl8pPr marL="2400240" indent="0">
              <a:buNone/>
              <a:defRPr sz="750">
                <a:uFillTx/>
              </a:defRPr>
            </a:lvl8pPr>
            <a:lvl9pPr marL="2743132" indent="0">
              <a:buNone/>
              <a:defRPr sz="75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436674"/>
            <a:ext cx="9143999" cy="1497026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5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6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5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7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6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2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theme" Target="../theme/theme9.xml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6150" y="206375"/>
            <a:ext cx="7172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6150" y="1312863"/>
            <a:ext cx="7172325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0" i="0" kern="1200">
          <a:solidFill>
            <a:srgbClr val="404040"/>
          </a:solidFill>
          <a:latin typeface="Helvetica Neue" charset="0"/>
          <a:ea typeface="Helvetica Neue" charset="0"/>
          <a:cs typeface="Helvetica Neue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defRPr sz="24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089025" indent="-1746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541463" indent="-169863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01838" indent="-173038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0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57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14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2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0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4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1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6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337" y="240507"/>
            <a:ext cx="810101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uFillTx/>
              </a:rPr>
              <a:t>Click to edit Master text styles</a:t>
            </a:r>
          </a:p>
          <a:p>
            <a:pPr lvl="1"/>
            <a:r>
              <a:rPr lang="en-US" dirty="0" smtClean="0">
                <a:uFillTx/>
              </a:rPr>
              <a:t>Second level</a:t>
            </a:r>
          </a:p>
          <a:p>
            <a:pPr lvl="2"/>
            <a:r>
              <a:rPr lang="en-US" dirty="0" smtClean="0">
                <a:uFillTx/>
              </a:rPr>
              <a:t>Third level</a:t>
            </a:r>
          </a:p>
          <a:p>
            <a:pPr lvl="3"/>
            <a:r>
              <a:rPr lang="en-US" dirty="0" smtClean="0">
                <a:uFillTx/>
              </a:rPr>
              <a:t>Fourth level</a:t>
            </a:r>
          </a:p>
          <a:p>
            <a:pPr lvl="4"/>
            <a:r>
              <a:rPr lang="en-US" dirty="0" smtClean="0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5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1650"/>
        </a:spcBef>
        <a:buFont typeface="Wingdings" charset="2"/>
        <a:buNone/>
        <a:defRPr sz="21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2/5/17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83" fontAlgn="auto">
              <a:spcBef>
                <a:spcPts val="0"/>
              </a:spcBef>
              <a:spcAft>
                <a:spcPts val="0"/>
              </a:spcAft>
            </a:pPr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8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sz="21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" charset="2"/>
        <a:buChar char="Ø"/>
        <a:defRPr sz="13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em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24.tiff"/><Relationship Id="rId13" Type="http://schemas.openxmlformats.org/officeDocument/2006/relationships/image" Target="../media/image32.tiff"/><Relationship Id="rId14" Type="http://schemas.openxmlformats.org/officeDocument/2006/relationships/image" Target="../media/image33.tiff"/><Relationship Id="rId15" Type="http://schemas.openxmlformats.org/officeDocument/2006/relationships/image" Target="../media/image34.tiff"/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3.tiff"/><Relationship Id="rId8" Type="http://schemas.openxmlformats.org/officeDocument/2006/relationships/image" Target="../media/image28.tiff"/><Relationship Id="rId9" Type="http://schemas.openxmlformats.org/officeDocument/2006/relationships/image" Target="../media/image29.tiff"/><Relationship Id="rId10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f"/><Relationship Id="rId3" Type="http://schemas.openxmlformats.org/officeDocument/2006/relationships/image" Target="../media/image4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tiff"/><Relationship Id="rId12" Type="http://schemas.openxmlformats.org/officeDocument/2006/relationships/image" Target="../media/image58.tiff"/><Relationship Id="rId13" Type="http://schemas.openxmlformats.org/officeDocument/2006/relationships/image" Target="../media/image59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jp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5" Type="http://schemas.openxmlformats.org/officeDocument/2006/relationships/image" Target="../media/image62.tiff"/><Relationship Id="rId6" Type="http://schemas.openxmlformats.org/officeDocument/2006/relationships/image" Target="../media/image63.tiff"/><Relationship Id="rId7" Type="http://schemas.openxmlformats.org/officeDocument/2006/relationships/image" Target="../media/image64.tiff"/><Relationship Id="rId8" Type="http://schemas.openxmlformats.org/officeDocument/2006/relationships/image" Target="../media/image65.tiff"/><Relationship Id="rId9" Type="http://schemas.openxmlformats.org/officeDocument/2006/relationships/image" Target="../media/image66.tiff"/><Relationship Id="rId10" Type="http://schemas.openxmlformats.org/officeDocument/2006/relationships/image" Target="../media/image67.tif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5" Type="http://schemas.openxmlformats.org/officeDocument/2006/relationships/image" Target="../media/image70.tiff"/><Relationship Id="rId6" Type="http://schemas.openxmlformats.org/officeDocument/2006/relationships/image" Target="../media/image71.tiff"/><Relationship Id="rId7" Type="http://schemas.openxmlformats.org/officeDocument/2006/relationships/image" Target="../media/image72.tiff"/><Relationship Id="rId8" Type="http://schemas.openxmlformats.org/officeDocument/2006/relationships/image" Target="../media/image73.tif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4" Type="http://schemas.openxmlformats.org/officeDocument/2006/relationships/image" Target="../media/image75.tiff"/><Relationship Id="rId5" Type="http://schemas.openxmlformats.org/officeDocument/2006/relationships/image" Target="../media/image76.tiff"/><Relationship Id="rId6" Type="http://schemas.openxmlformats.org/officeDocument/2006/relationships/image" Target="../media/image77.tiff"/><Relationship Id="rId7" Type="http://schemas.openxmlformats.org/officeDocument/2006/relationships/image" Target="../media/image78.tiff"/><Relationship Id="rId8" Type="http://schemas.openxmlformats.org/officeDocument/2006/relationships/image" Target="../media/image79.tif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image" Target="../media/image81.tiff"/><Relationship Id="rId5" Type="http://schemas.openxmlformats.org/officeDocument/2006/relationships/image" Target="../media/image82.tiff"/><Relationship Id="rId6" Type="http://schemas.openxmlformats.org/officeDocument/2006/relationships/image" Target="../media/image83.tiff"/><Relationship Id="rId7" Type="http://schemas.openxmlformats.org/officeDocument/2006/relationships/image" Target="../media/image84.tiff"/><Relationship Id="rId8" Type="http://schemas.openxmlformats.org/officeDocument/2006/relationships/image" Target="../media/image85.tiff"/><Relationship Id="rId9" Type="http://schemas.openxmlformats.org/officeDocument/2006/relationships/image" Target="../media/image86.tiff"/><Relationship Id="rId10" Type="http://schemas.openxmlformats.org/officeDocument/2006/relationships/image" Target="../media/image87.tiff"/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tiff"/><Relationship Id="rId5" Type="http://schemas.openxmlformats.org/officeDocument/2006/relationships/image" Target="../media/image91.tiff"/><Relationship Id="rId6" Type="http://schemas.openxmlformats.org/officeDocument/2006/relationships/image" Target="../media/image92.tiff"/><Relationship Id="rId7" Type="http://schemas.openxmlformats.org/officeDocument/2006/relationships/image" Target="../media/image93.emf"/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8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4" Type="http://schemas.openxmlformats.org/officeDocument/2006/relationships/image" Target="../media/image95.tiff"/><Relationship Id="rId5" Type="http://schemas.openxmlformats.org/officeDocument/2006/relationships/image" Target="../media/image96.tiff"/><Relationship Id="rId6" Type="http://schemas.openxmlformats.org/officeDocument/2006/relationships/image" Target="../media/image97.tiff"/><Relationship Id="rId7" Type="http://schemas.openxmlformats.org/officeDocument/2006/relationships/image" Target="../media/image98.tiff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4" Type="http://schemas.openxmlformats.org/officeDocument/2006/relationships/image" Target="../media/image98.tiff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9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tiff"/><Relationship Id="rId3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microsoft.com/office/2007/relationships/hdphoto" Target="../media/hdphoto1.wdp"/><Relationship Id="rId5" Type="http://schemas.openxmlformats.org/officeDocument/2006/relationships/image" Target="../media/image102.emf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24.tiff"/><Relationship Id="rId13" Type="http://schemas.openxmlformats.org/officeDocument/2006/relationships/image" Target="../media/image32.tiff"/><Relationship Id="rId14" Type="http://schemas.openxmlformats.org/officeDocument/2006/relationships/image" Target="../media/image33.tiff"/><Relationship Id="rId15" Type="http://schemas.openxmlformats.org/officeDocument/2006/relationships/image" Target="../media/image34.tiff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3.tiff"/><Relationship Id="rId8" Type="http://schemas.openxmlformats.org/officeDocument/2006/relationships/image" Target="../media/image28.tiff"/><Relationship Id="rId9" Type="http://schemas.openxmlformats.org/officeDocument/2006/relationships/image" Target="../media/image29.tiff"/><Relationship Id="rId10" Type="http://schemas.openxmlformats.org/officeDocument/2006/relationships/image" Target="../media/image3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03.tiff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33.tiff"/><Relationship Id="rId9" Type="http://schemas.openxmlformats.org/officeDocument/2006/relationships/image" Target="../media/image108.tiff"/><Relationship Id="rId10" Type="http://schemas.openxmlformats.org/officeDocument/2006/relationships/image" Target="../media/image34.tiff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tiff"/><Relationship Id="rId12" Type="http://schemas.openxmlformats.org/officeDocument/2006/relationships/image" Target="../media/image26.tiff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33.tiff"/><Relationship Id="rId10" Type="http://schemas.openxmlformats.org/officeDocument/2006/relationships/image" Target="../media/image108.tiff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08.tiff"/><Relationship Id="rId14" Type="http://schemas.openxmlformats.org/officeDocument/2006/relationships/image" Target="../media/image111.png"/><Relationship Id="rId1" Type="http://schemas.openxmlformats.org/officeDocument/2006/relationships/slideLayout" Target="../slideLayouts/slideLayout127.xml"/><Relationship Id="rId2" Type="http://schemas.openxmlformats.org/officeDocument/2006/relationships/image" Target="../media/image103.tiff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33.tiff"/><Relationship Id="rId9" Type="http://schemas.openxmlformats.org/officeDocument/2006/relationships/image" Target="../media/image34.tiff"/><Relationship Id="rId10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08.tiff"/><Relationship Id="rId14" Type="http://schemas.openxmlformats.org/officeDocument/2006/relationships/image" Target="../media/image111.png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03.tiff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33.tiff"/><Relationship Id="rId9" Type="http://schemas.openxmlformats.org/officeDocument/2006/relationships/image" Target="../media/image34.tiff"/><Relationship Id="rId10" Type="http://schemas.openxmlformats.org/officeDocument/2006/relationships/image" Target="../media/image26.tif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tiff"/><Relationship Id="rId12" Type="http://schemas.openxmlformats.org/officeDocument/2006/relationships/image" Target="../media/image34.tiff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33.tiff"/><Relationship Id="rId9" Type="http://schemas.openxmlformats.org/officeDocument/2006/relationships/image" Target="../media/image107.png"/><Relationship Id="rId10" Type="http://schemas.openxmlformats.org/officeDocument/2006/relationships/image" Target="../media/image2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33.tiff"/><Relationship Id="rId8" Type="http://schemas.openxmlformats.org/officeDocument/2006/relationships/image" Target="../media/image107.png"/><Relationship Id="rId9" Type="http://schemas.openxmlformats.org/officeDocument/2006/relationships/image" Target="../media/image26.tiff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0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33.tiff"/><Relationship Id="rId9" Type="http://schemas.openxmlformats.org/officeDocument/2006/relationships/image" Target="../media/image107.png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33.tiff"/><Relationship Id="rId9" Type="http://schemas.openxmlformats.org/officeDocument/2006/relationships/image" Target="../media/image107.png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26.tiff"/><Relationship Id="rId10" Type="http://schemas.openxmlformats.org/officeDocument/2006/relationships/image" Target="../media/image33.tif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26.tiff"/><Relationship Id="rId10" Type="http://schemas.openxmlformats.org/officeDocument/2006/relationships/image" Target="../media/image33.tiff"/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4" Type="http://schemas.openxmlformats.org/officeDocument/2006/relationships/image" Target="../media/image113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1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4" Type="http://schemas.openxmlformats.org/officeDocument/2006/relationships/image" Target="../media/image118.png"/><Relationship Id="rId5" Type="http://schemas.microsoft.com/office/2007/relationships/hdphoto" Target="../media/hdphoto2.wdp"/><Relationship Id="rId6" Type="http://schemas.openxmlformats.org/officeDocument/2006/relationships/image" Target="../media/image119.tiff"/><Relationship Id="rId7" Type="http://schemas.openxmlformats.org/officeDocument/2006/relationships/image" Target="../media/image120.tiff"/><Relationship Id="rId8" Type="http://schemas.openxmlformats.org/officeDocument/2006/relationships/image" Target="../media/image121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49.png"/><Relationship Id="rId7" Type="http://schemas.openxmlformats.org/officeDocument/2006/relationships/image" Target="../media/image106.png"/><Relationship Id="rId8" Type="http://schemas.openxmlformats.org/officeDocument/2006/relationships/image" Target="../media/image33.tiff"/><Relationship Id="rId9" Type="http://schemas.openxmlformats.org/officeDocument/2006/relationships/image" Target="../media/image107.png"/><Relationship Id="rId10" Type="http://schemas.openxmlformats.org/officeDocument/2006/relationships/image" Target="../media/image26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1" Type="http://schemas.openxmlformats.org/officeDocument/2006/relationships/slideLayout" Target="../slideLayouts/slideLayout116.xml"/><Relationship Id="rId2" Type="http://schemas.openxmlformats.org/officeDocument/2006/relationships/image" Target="../media/image103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33.tiff"/><Relationship Id="rId5" Type="http://schemas.openxmlformats.org/officeDocument/2006/relationships/image" Target="../media/image122.emf"/><Relationship Id="rId6" Type="http://schemas.openxmlformats.org/officeDocument/2006/relationships/image" Target="../media/image123.emf"/><Relationship Id="rId7" Type="http://schemas.openxmlformats.org/officeDocument/2006/relationships/image" Target="../media/image124.emf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26.emf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hyperlink" Target="https://github.com/ucbrise/clipper" TargetMode="External"/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103.tiff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49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33.tiff"/><Relationship Id="rId9" Type="http://schemas.openxmlformats.org/officeDocument/2006/relationships/image" Target="../media/image108.tiff"/><Relationship Id="rId10" Type="http://schemas.openxmlformats.org/officeDocument/2006/relationships/image" Target="../media/image3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00.emf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69943"/>
          <a:stretch/>
        </p:blipFill>
        <p:spPr>
          <a:xfrm>
            <a:off x="392383" y="365292"/>
            <a:ext cx="2362573" cy="274673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318" y="3443725"/>
            <a:ext cx="7001435" cy="1271710"/>
          </a:xfrm>
        </p:spPr>
        <p:txBody>
          <a:bodyPr/>
          <a:lstStyle/>
          <a:p>
            <a:pPr algn="l"/>
            <a:r>
              <a:rPr lang="en-US" sz="3600" dirty="0" smtClean="0"/>
              <a:t>Joseph E. Gonzalez</a:t>
            </a:r>
          </a:p>
          <a:p>
            <a:pPr algn="l"/>
            <a:r>
              <a:rPr lang="en-US" sz="2000" dirty="0" smtClean="0"/>
              <a:t>Assistant Professor, UC Berkeley</a:t>
            </a:r>
          </a:p>
          <a:p>
            <a:pPr algn="l"/>
            <a:r>
              <a:rPr lang="en-US" sz="2000" u="sng" dirty="0" smtClean="0">
                <a:solidFill>
                  <a:srgbClr val="0070C0"/>
                </a:solidFill>
              </a:rPr>
              <a:t>jegonzal@cs.berkeley.edu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617695" y="365292"/>
            <a:ext cx="6042212" cy="274673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80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  <a:t>RISE </a:t>
            </a:r>
            <a:r>
              <a:rPr lang="en-US" sz="44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  <a:t/>
            </a:r>
            <a:br>
              <a:rPr lang="en-US" sz="44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</a:br>
            <a:r>
              <a:rPr lang="en-US" sz="4400" b="1" dirty="0" smtClean="0">
                <a:solidFill>
                  <a:schemeClr val="tx1"/>
                </a:solidFill>
                <a:latin typeface="Museo 700" charset="0"/>
                <a:ea typeface="Museo 700" charset="0"/>
                <a:cs typeface="Museo 700" charset="0"/>
              </a:rPr>
              <a:t>to the Challenges of AI Systems</a:t>
            </a:r>
            <a:endParaRPr lang="en-US" sz="4400" b="1" dirty="0">
              <a:solidFill>
                <a:schemeClr val="tx1"/>
              </a:solidFill>
              <a:latin typeface="Museo 700" charset="0"/>
              <a:ea typeface="Museo 700" charset="0"/>
              <a:cs typeface="Museo 7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7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60174" y="-931998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42" t="14745" r="66576" b="11273"/>
          <a:stretch/>
        </p:blipFill>
        <p:spPr>
          <a:xfrm>
            <a:off x="3568545" y="2851025"/>
            <a:ext cx="908582" cy="11172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048" y="2966277"/>
            <a:ext cx="1323450" cy="833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98" y="3253004"/>
            <a:ext cx="1303348" cy="45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912" y="2968208"/>
            <a:ext cx="2131568" cy="7798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184" y="4152540"/>
            <a:ext cx="1108361" cy="7421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773" y="4374791"/>
            <a:ext cx="1651658" cy="3524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550" y="4119229"/>
            <a:ext cx="1281113" cy="7560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59" y="4207717"/>
            <a:ext cx="1562065" cy="7238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694" y="4307648"/>
            <a:ext cx="1560443" cy="5323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8" y="4168466"/>
            <a:ext cx="1134718" cy="6035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9152" y="3311589"/>
            <a:ext cx="1211879" cy="439306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567283" y="3104126"/>
            <a:ext cx="1168102" cy="792847"/>
            <a:chOff x="8558827" y="2824768"/>
            <a:chExt cx="1780378" cy="12084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9197724" y="3235724"/>
              <a:ext cx="1141481" cy="797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4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82897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2374119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1211382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122452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434" y="2875179"/>
            <a:ext cx="5573183" cy="18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3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7708" y="1179724"/>
            <a:ext cx="13676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16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9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167" y="1400063"/>
            <a:ext cx="1920641" cy="2534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5915142" y="1947603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118332" y="5488894"/>
            <a:ext cx="2952854" cy="2202168"/>
            <a:chOff x="4236247" y="4306975"/>
            <a:chExt cx="2952854" cy="220216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6" name="TextBox 55"/>
          <p:cNvSpPr txBox="1"/>
          <p:nvPr/>
        </p:nvSpPr>
        <p:spPr>
          <a:xfrm>
            <a:off x="5915142" y="5945548"/>
            <a:ext cx="3433492" cy="1446904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54264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181" y="216437"/>
            <a:ext cx="1379292" cy="18203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5214417" y="364246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672398" y="2224994"/>
            <a:ext cx="2952854" cy="2202168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5382248" y="2636954"/>
            <a:ext cx="3684656" cy="1790208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757" y="5312489"/>
            <a:ext cx="2382459" cy="2260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14417" y="6138496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1834699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826" y="142518"/>
            <a:ext cx="1379292" cy="18203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4379062" y="290327"/>
            <a:ext cx="2615456" cy="1387381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Conference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Papers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881473" y="142518"/>
            <a:ext cx="2273500" cy="1695522"/>
            <a:chOff x="4236247" y="4306975"/>
            <a:chExt cx="2952854" cy="220216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6247" y="4306975"/>
              <a:ext cx="2061779" cy="150735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525" y="4695623"/>
              <a:ext cx="2014576" cy="1308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89" y="5023824"/>
              <a:ext cx="1605224" cy="14853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6708531" y="402805"/>
            <a:ext cx="2446442" cy="1283562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Dashboards and </a:t>
            </a:r>
          </a:p>
          <a:p>
            <a:pPr algn="ctr"/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Reports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2284" y="2291145"/>
            <a:ext cx="2382459" cy="2260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31944" y="3117152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</p:spTree>
    <p:extLst>
      <p:ext uri="{BB962C8B-B14F-4D97-AF65-F5344CB8AC3E}">
        <p14:creationId xmlns:p14="http://schemas.microsoft.com/office/powerpoint/2010/main" val="213400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9208" y="1075660"/>
            <a:ext cx="1095743" cy="10396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97234" y="133234"/>
            <a:ext cx="3639161" cy="1087080"/>
          </a:xfrm>
          <a:prstGeom prst="rect">
            <a:avLst/>
          </a:prstGeom>
          <a:gradFill>
            <a:gsLst>
              <a:gs pos="50000">
                <a:srgbClr val="FFFFFF">
                  <a:alpha val="90000"/>
                </a:srgbClr>
              </a:gs>
              <a:gs pos="11000">
                <a:srgbClr val="FFFFFF">
                  <a:alpha val="84000"/>
                </a:srgbClr>
              </a:gs>
              <a:gs pos="0">
                <a:schemeClr val="bg1">
                  <a:alpha val="0"/>
                </a:schemeClr>
              </a:gs>
              <a:gs pos="88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Drive Actions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147" y="3312763"/>
            <a:ext cx="1045333" cy="9359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423" y="2335608"/>
            <a:ext cx="1344042" cy="9543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9182" y="920250"/>
            <a:ext cx="1355240" cy="1219944"/>
          </a:xfrm>
          <a:prstGeom prst="rect">
            <a:avLst/>
          </a:prstGeom>
        </p:spPr>
      </p:pic>
      <p:pic>
        <p:nvPicPr>
          <p:cNvPr id="52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155" y="4161019"/>
            <a:ext cx="797276" cy="7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872" y="1200366"/>
            <a:ext cx="1114567" cy="8364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3790" y="4430011"/>
            <a:ext cx="563076" cy="5966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l="31247" r="32904"/>
          <a:stretch/>
        </p:blipFill>
        <p:spPr>
          <a:xfrm>
            <a:off x="8196640" y="3690718"/>
            <a:ext cx="816850" cy="1399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457" y="4049202"/>
            <a:ext cx="849960" cy="849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1636" y="3459019"/>
            <a:ext cx="1035178" cy="741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/>
          <a:srcRect l="9541" t="23338" r="6937" b="17396"/>
          <a:stretch/>
        </p:blipFill>
        <p:spPr>
          <a:xfrm>
            <a:off x="7039191" y="2119948"/>
            <a:ext cx="2080067" cy="9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0364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7811893" y="2047493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sz="54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8692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8540" y="1657730"/>
            <a:ext cx="989402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270441" y="2066916"/>
            <a:ext cx="1296030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4204" y="784337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40108" y="375326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-18991" y="451953"/>
            <a:ext cx="2578864" cy="353412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2664226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004566" y="2886974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18950" y="1518666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272816" y="2472085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160367" y="1270535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449021" y="1964942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954212" y="1644217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3020362" y="3730999"/>
            <a:ext cx="57951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Often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overlooked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Timescale: ~10 </a:t>
            </a:r>
            <a:r>
              <a:rPr lang="en-US" sz="24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milliseconds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Billions of Queries a Day  Costly</a:t>
            </a:r>
            <a:endParaRPr lang="en-US" sz="27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34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88046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242560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126287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127601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895973" y="3637262"/>
            <a:ext cx="732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Large-Scale parallel </a:t>
            </a:r>
            <a:r>
              <a:rPr lang="en-US" sz="2800" smtClean="0">
                <a:latin typeface="Helvetica Neue" charset="0"/>
                <a:ea typeface="Helvetica Neue" charset="0"/>
                <a:cs typeface="Helvetica Neue" charset="0"/>
              </a:rPr>
              <a:t>and distributed systems</a:t>
            </a:r>
            <a:endParaRPr lang="en-US" sz="28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327" y="3433012"/>
            <a:ext cx="2917964" cy="106754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4426" y="3597955"/>
            <a:ext cx="3220942" cy="10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57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2799" y="162142"/>
            <a:ext cx="8229600" cy="857250"/>
          </a:xfrm>
        </p:spPr>
        <p:txBody>
          <a:bodyPr>
            <a:normAutofit/>
          </a:bodyPr>
          <a:lstStyle/>
          <a:p>
            <a:r>
              <a:rPr lang="en-US" sz="4050" dirty="0">
                <a:latin typeface="Helvetica Neue Light" charset="0"/>
                <a:ea typeface="Helvetica Neue Light" charset="0"/>
                <a:cs typeface="Helvetica Neue Light" charset="0"/>
              </a:rPr>
              <a:t>why is                        challenging?</a:t>
            </a:r>
            <a:endParaRPr lang="en-US" sz="27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255" y="1026035"/>
            <a:ext cx="8229600" cy="6292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Need to render </a:t>
            </a:r>
            <a:r>
              <a:rPr lang="en-US" sz="2700" b="1" dirty="0">
                <a:solidFill>
                  <a:schemeClr val="accent5"/>
                </a:solidFill>
              </a:rPr>
              <a:t>low latency </a:t>
            </a:r>
            <a:r>
              <a:rPr lang="en-US" sz="2400" dirty="0"/>
              <a:t>(&lt; 10ms) predictions for </a:t>
            </a:r>
            <a:r>
              <a:rPr lang="en-US" sz="2400" b="1" dirty="0"/>
              <a:t>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836" y="4238186"/>
            <a:ext cx="6514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ct val="20000"/>
              </a:spcBef>
              <a:spcAft>
                <a:spcPts val="0"/>
              </a:spcAft>
              <a:buClr>
                <a:srgbClr val="5D5555"/>
              </a:buClr>
            </a:pP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under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heavy</a:t>
            </a:r>
            <a:r>
              <a:rPr lang="en-US" sz="27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load </a:t>
            </a: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system </a:t>
            </a:r>
            <a:r>
              <a:rPr lang="en-US" sz="3000" b="1" dirty="0">
                <a:solidFill>
                  <a:srgbClr val="4472C4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failures</a:t>
            </a:r>
            <a:r>
              <a:rPr lang="en-US" sz="2700" dirty="0">
                <a:solidFill>
                  <a:srgbClr val="2B2728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2700" dirty="0">
              <a:solidFill>
                <a:srgbClr val="FC550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593315" y="1583366"/>
            <a:ext cx="1995163" cy="255348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6177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3503541" y="1583367"/>
            <a:ext cx="2686184" cy="2315206"/>
            <a:chOff x="3503541" y="1583366"/>
            <a:chExt cx="2686184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7043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03541" y="2335205"/>
              <a:ext cx="934059" cy="1511462"/>
              <a:chOff x="3481824" y="2183326"/>
              <a:chExt cx="934059" cy="1511462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268753" y="2396397"/>
                <a:ext cx="8262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6529538" y="1583367"/>
            <a:ext cx="2145139" cy="2123825"/>
            <a:chOff x="6529537" y="1583366"/>
            <a:chExt cx="2145139" cy="2123824"/>
          </a:xfrm>
        </p:grpSpPr>
        <p:sp>
          <p:nvSpPr>
            <p:cNvPr id="125" name="TextBox 124"/>
            <p:cNvSpPr txBox="1"/>
            <p:nvPr/>
          </p:nvSpPr>
          <p:spPr>
            <a:xfrm>
              <a:off x="6675729" y="1583366"/>
              <a:ext cx="18957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2145139" cy="1323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SELECT * FROM</a:t>
              </a: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users JOIN items,</a:t>
              </a:r>
              <a:b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 err="1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click_logs</a:t>
              </a: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pages</a:t>
              </a:r>
              <a:b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WHERE …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860048" y="80325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5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8125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07" y="3012421"/>
            <a:ext cx="2060075" cy="19975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05" y="3012421"/>
            <a:ext cx="3651783" cy="19975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646" y="3012421"/>
            <a:ext cx="3061196" cy="1997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0158" y="910839"/>
            <a:ext cx="2840492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359" y="910839"/>
            <a:ext cx="3015733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06" y="910839"/>
            <a:ext cx="2938613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688" y="12468"/>
            <a:ext cx="5648790" cy="994172"/>
          </a:xfrm>
        </p:spPr>
        <p:txBody>
          <a:bodyPr/>
          <a:lstStyle/>
          <a:p>
            <a:r>
              <a:rPr lang="en-US" dirty="0" smtClean="0"/>
              <a:t>is moving beyond the cloud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1102" y="3653410"/>
            <a:ext cx="1367682" cy="738664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Mobile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Assistants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236" y="1764441"/>
            <a:ext cx="2367957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Augmented Reality</a:t>
            </a:r>
            <a:endParaRPr lang="en-US" sz="21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2869" y="1764441"/>
            <a:ext cx="1895071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Security</a:t>
            </a:r>
            <a:endParaRPr lang="en-US" sz="21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64919" y="1764441"/>
            <a:ext cx="2292615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Home Automation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24522" y="3814993"/>
            <a:ext cx="2095446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Driving Cars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4506" y="3814993"/>
            <a:ext cx="2297424" cy="415498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Personal Robotics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8180" y="50764"/>
            <a:ext cx="27711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5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52658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22" grpId="0" animBg="1"/>
      <p:bldP spid="23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1" y="2174929"/>
            <a:ext cx="1229051" cy="1256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315" y="2513053"/>
            <a:ext cx="1678514" cy="918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3315" y="1256773"/>
            <a:ext cx="1678514" cy="12157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2" y="3481987"/>
            <a:ext cx="1491896" cy="9735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836" y="3481987"/>
            <a:ext cx="1426993" cy="9735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601" y="1256774"/>
            <a:ext cx="1229051" cy="86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478" y="178710"/>
            <a:ext cx="6200522" cy="994172"/>
          </a:xfrm>
        </p:spPr>
        <p:txBody>
          <a:bodyPr/>
          <a:lstStyle/>
          <a:p>
            <a:pPr algn="ctr"/>
            <a:r>
              <a:rPr lang="en-US" dirty="0" smtClean="0"/>
              <a:t>is moving beyond the cloud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3786777" y="1203020"/>
            <a:ext cx="4843589" cy="3754473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sz="2400" b="1" dirty="0"/>
              <a:t>Opportunities</a:t>
            </a:r>
          </a:p>
          <a:p>
            <a:r>
              <a:rPr lang="en-US" dirty="0" smtClean="0"/>
              <a:t>Reduce latency and improve privacy</a:t>
            </a:r>
          </a:p>
          <a:p>
            <a:r>
              <a:rPr lang="en-US" dirty="0" smtClean="0"/>
              <a:t>Address network partitions</a:t>
            </a:r>
            <a:endParaRPr lang="en-US" sz="2400" b="1" dirty="0"/>
          </a:p>
          <a:p>
            <a:pPr marL="10715" indent="0">
              <a:buNone/>
            </a:pPr>
            <a:endParaRPr lang="en-US" sz="2400" b="1" dirty="0" smtClean="0"/>
          </a:p>
          <a:p>
            <a:pPr marL="10715" indent="0">
              <a:buNone/>
            </a:pPr>
            <a:r>
              <a:rPr lang="en-US" sz="2400" b="1" dirty="0" smtClean="0"/>
              <a:t>Research </a:t>
            </a:r>
            <a:r>
              <a:rPr lang="en-US" sz="2400" b="1" dirty="0"/>
              <a:t>Challenges</a:t>
            </a:r>
          </a:p>
          <a:p>
            <a:r>
              <a:rPr lang="en-US" dirty="0" smtClean="0"/>
              <a:t>Minimize </a:t>
            </a:r>
            <a:r>
              <a:rPr lang="en-US" b="1" dirty="0" smtClean="0">
                <a:solidFill>
                  <a:schemeClr val="accent5"/>
                </a:solidFill>
              </a:rPr>
              <a:t>power consumption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Limited hardware </a:t>
            </a:r>
            <a:r>
              <a:rPr lang="en-US" dirty="0" smtClean="0"/>
              <a:t> &amp; long life-cycles</a:t>
            </a:r>
          </a:p>
          <a:p>
            <a:r>
              <a:rPr lang="en-US" dirty="0" smtClean="0"/>
              <a:t>Develop new </a:t>
            </a:r>
            <a:r>
              <a:rPr lang="en-US" b="1" dirty="0">
                <a:solidFill>
                  <a:schemeClr val="accent2"/>
                </a:solidFill>
              </a:rPr>
              <a:t>h</a:t>
            </a:r>
            <a:r>
              <a:rPr lang="en-US" b="1" dirty="0" smtClean="0">
                <a:solidFill>
                  <a:schemeClr val="accent2"/>
                </a:solidFill>
              </a:rPr>
              <a:t>ybrid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models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to leverage the cloud and edge devices</a:t>
            </a:r>
            <a:endParaRPr lang="en-US" dirty="0"/>
          </a:p>
          <a:p>
            <a:pPr marL="10715" indent="0">
              <a:buNone/>
            </a:pPr>
            <a:endParaRPr lang="en-US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23221" y="94818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5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869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04" y="1782981"/>
            <a:ext cx="2659793" cy="1495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Robust</a:t>
            </a:r>
            <a:r>
              <a:rPr lang="en-US" sz="3600" dirty="0"/>
              <a:t>                            is critical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35" y="2960912"/>
            <a:ext cx="3081959" cy="16900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01" y="3389766"/>
            <a:ext cx="2187284" cy="16027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28195" y="1279446"/>
            <a:ext cx="23695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100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Parking</a:t>
            </a: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658" y="1782982"/>
            <a:ext cx="2496045" cy="14440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732" y="3168422"/>
            <a:ext cx="2562437" cy="1482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411055" y="1279446"/>
            <a:ext cx="22942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 “</a:t>
            </a:r>
            <a:r>
              <a:rPr lang="en-US" sz="2100" i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Driving</a:t>
            </a:r>
            <a:r>
              <a:rPr lang="en-US" sz="21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” Cars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346" y="1782981"/>
            <a:ext cx="2828120" cy="1590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141" y="2980493"/>
            <a:ext cx="2648456" cy="14598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139" y="3567603"/>
            <a:ext cx="2810572" cy="1415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6941630" y="1279446"/>
            <a:ext cx="11721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Chat AIs</a:t>
            </a:r>
            <a:endParaRPr lang="en-US" sz="21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6329" y="176008"/>
            <a:ext cx="3286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78" fontAlgn="auto"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91544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8139" y="1430431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30137" y="1417128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36792" y="1268036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7303" y="3824173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842346" y="2756122"/>
            <a:ext cx="4724370" cy="129266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hours to weeks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Often re-run training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is-IS" sz="2700" b="1" i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Sensitive to feedback loops</a:t>
            </a:r>
            <a:endParaRPr lang="en-US" sz="2400" b="1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0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475" y="274816"/>
            <a:ext cx="8722042" cy="994172"/>
          </a:xfrm>
        </p:spPr>
        <p:txBody>
          <a:bodyPr/>
          <a:lstStyle/>
          <a:p>
            <a:r>
              <a:rPr lang="en-US" dirty="0" smtClean="0"/>
              <a:t>Why is                                       challenging?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8015" y="390085"/>
            <a:ext cx="4541628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Closing the Loop </a:t>
            </a:r>
            <a:endParaRPr lang="en-US" sz="1500"/>
          </a:p>
        </p:txBody>
      </p:sp>
      <p:grpSp>
        <p:nvGrpSpPr>
          <p:cNvPr id="25" name="Group 24"/>
          <p:cNvGrpSpPr/>
          <p:nvPr/>
        </p:nvGrpSpPr>
        <p:grpSpPr>
          <a:xfrm>
            <a:off x="3266899" y="1737005"/>
            <a:ext cx="2611613" cy="2627348"/>
            <a:chOff x="3266899" y="1737005"/>
            <a:chExt cx="2611613" cy="2627348"/>
          </a:xfrm>
        </p:grpSpPr>
        <p:sp>
          <p:nvSpPr>
            <p:cNvPr id="12" name="TextBox 11"/>
            <p:cNvSpPr txBox="1"/>
            <p:nvPr/>
          </p:nvSpPr>
          <p:spPr>
            <a:xfrm>
              <a:off x="3266899" y="3533356"/>
              <a:ext cx="26116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Self Reinforcing</a:t>
              </a:r>
            </a:p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Feedback Loops</a:t>
              </a:r>
              <a:endParaRPr lang="en-US" sz="2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71829" y="1737005"/>
              <a:ext cx="1401754" cy="1658683"/>
              <a:chOff x="7129529" y="1268988"/>
              <a:chExt cx="1621468" cy="191866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7129529" y="1268988"/>
                <a:ext cx="1621468" cy="1918669"/>
                <a:chOff x="4571999" y="1220935"/>
                <a:chExt cx="2971801" cy="3516506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3156" t="10537" r="12762" b="11542"/>
                <a:stretch/>
              </p:blipFill>
              <p:spPr>
                <a:xfrm>
                  <a:off x="4571999" y="1220935"/>
                  <a:ext cx="2971801" cy="3125816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825832" y="2146641"/>
                  <a:ext cx="2590800" cy="2590800"/>
                </a:xfrm>
                <a:prstGeom prst="rect">
                  <a:avLst/>
                </a:prstGeom>
              </p:spPr>
            </p:pic>
          </p:grpSp>
          <p:sp>
            <p:nvSpPr>
              <p:cNvPr id="13" name="Freeform 12"/>
              <p:cNvSpPr/>
              <p:nvPr/>
            </p:nvSpPr>
            <p:spPr>
              <a:xfrm>
                <a:off x="7475458" y="2963732"/>
                <a:ext cx="361488" cy="171453"/>
              </a:xfrm>
              <a:custGeom>
                <a:avLst/>
                <a:gdLst>
                  <a:gd name="connsiteX0" fmla="*/ 28001 w 361488"/>
                  <a:gd name="connsiteY0" fmla="*/ 0 h 171453"/>
                  <a:gd name="connsiteX1" fmla="*/ 33380 w 361488"/>
                  <a:gd name="connsiteY1" fmla="*/ 166743 h 171453"/>
                  <a:gd name="connsiteX2" fmla="*/ 361488 w 361488"/>
                  <a:gd name="connsiteY2" fmla="*/ 129092 h 17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1488" h="171453">
                    <a:moveTo>
                      <a:pt x="28001" y="0"/>
                    </a:moveTo>
                    <a:cubicBezTo>
                      <a:pt x="2900" y="72614"/>
                      <a:pt x="-22201" y="145228"/>
                      <a:pt x="33380" y="166743"/>
                    </a:cubicBezTo>
                    <a:cubicBezTo>
                      <a:pt x="88961" y="188258"/>
                      <a:pt x="361488" y="129092"/>
                      <a:pt x="361488" y="129092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51059" y="1907608"/>
            <a:ext cx="3126177" cy="2456745"/>
            <a:chOff x="81136" y="1907608"/>
            <a:chExt cx="3126177" cy="2456745"/>
          </a:xfrm>
        </p:grpSpPr>
        <p:sp>
          <p:nvSpPr>
            <p:cNvPr id="7" name="TextBox 6"/>
            <p:cNvSpPr txBox="1"/>
            <p:nvPr/>
          </p:nvSpPr>
          <p:spPr>
            <a:xfrm>
              <a:off x="81136" y="3533356"/>
              <a:ext cx="31261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Implicit</a:t>
              </a:r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 and </a:t>
              </a:r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Delayed</a:t>
              </a:r>
              <a:b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Feedback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18317" y="1907608"/>
              <a:ext cx="1521521" cy="1303797"/>
              <a:chOff x="1259587" y="1907608"/>
              <a:chExt cx="1521521" cy="130379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587" y="1907608"/>
                <a:ext cx="1521521" cy="130379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642" y="2590798"/>
                <a:ext cx="409335" cy="409335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6219914" y="1862221"/>
            <a:ext cx="2460930" cy="2502132"/>
            <a:chOff x="6219914" y="1862221"/>
            <a:chExt cx="2460930" cy="2502132"/>
          </a:xfrm>
        </p:grpSpPr>
        <p:grpSp>
          <p:nvGrpSpPr>
            <p:cNvPr id="22" name="Group 21"/>
            <p:cNvGrpSpPr/>
            <p:nvPr/>
          </p:nvGrpSpPr>
          <p:grpSpPr>
            <a:xfrm>
              <a:off x="6339643" y="1862221"/>
              <a:ext cx="2203721" cy="1507813"/>
              <a:chOff x="6339643" y="1882588"/>
              <a:chExt cx="2203721" cy="150781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/>
              <a:srcRect b="16514"/>
              <a:stretch/>
            </p:blipFill>
            <p:spPr>
              <a:xfrm>
                <a:off x="7060394" y="1908112"/>
                <a:ext cx="1454581" cy="145676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9643" y="2034451"/>
                <a:ext cx="529797" cy="1204084"/>
              </a:xfrm>
              <a:prstGeom prst="rect">
                <a:avLst/>
              </a:prstGeom>
            </p:spPr>
          </p:pic>
          <p:sp>
            <p:nvSpPr>
              <p:cNvPr id="21" name="Double Bracket 20"/>
              <p:cNvSpPr/>
              <p:nvPr/>
            </p:nvSpPr>
            <p:spPr>
              <a:xfrm>
                <a:off x="7035551" y="1882588"/>
                <a:ext cx="1507813" cy="1507813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19914" y="3533356"/>
              <a:ext cx="2460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World Changes</a:t>
              </a:r>
            </a:p>
            <a:p>
              <a:pPr algn="ctr"/>
              <a:r>
                <a:rPr lang="en-US" sz="2400" b="1" dirty="0" smtClean="0">
                  <a:latin typeface="Helvetica" charset="0"/>
                  <a:ea typeface="Helvetica" charset="0"/>
                  <a:cs typeface="Helvetica" charset="0"/>
                </a:rPr>
                <a:t>at varying rates</a:t>
              </a:r>
              <a:endParaRPr lang="en-US" sz="2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5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80234" y="314727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621227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54751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5623225" y="2624011"/>
            <a:ext cx="1450304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2" name="Left Arrow 1"/>
          <p:cNvSpPr/>
          <p:nvPr/>
        </p:nvSpPr>
        <p:spPr>
          <a:xfrm>
            <a:off x="5510776" y="1562453"/>
            <a:ext cx="1382211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584822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29880" y="1904521"/>
            <a:ext cx="1987235" cy="1149595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6870" y="5128515"/>
              <a:ext cx="228951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-6306" y="1281494"/>
            <a:ext cx="9144000" cy="34390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U-Turn Arrow 8"/>
          <p:cNvSpPr/>
          <p:nvPr/>
        </p:nvSpPr>
        <p:spPr>
          <a:xfrm rot="16200000">
            <a:off x="2266222" y="-588801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242639" y="106757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0724" y="2269514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42698" y="2388525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</p:spTree>
    <p:extLst>
      <p:ext uri="{BB962C8B-B14F-4D97-AF65-F5344CB8AC3E}">
        <p14:creationId xmlns:p14="http://schemas.microsoft.com/office/powerpoint/2010/main" val="205867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1" grpId="0"/>
      <p:bldP spid="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745401" y="1152680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56215" y="1152680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9" name="U-Turn Arrow 8"/>
          <p:cNvSpPr/>
          <p:nvPr/>
        </p:nvSpPr>
        <p:spPr>
          <a:xfrm rot="16200000">
            <a:off x="2469309" y="-1541850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445726" y="11452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1256" y="1643352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90597" y="1714421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5665" y="341060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en-US" sz="6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2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745401" y="1152680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56215" y="1152680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sp>
        <p:nvSpPr>
          <p:cNvPr id="9" name="U-Turn Arrow 8"/>
          <p:cNvSpPr/>
          <p:nvPr/>
        </p:nvSpPr>
        <p:spPr>
          <a:xfrm rot="16200000">
            <a:off x="2469309" y="-1541850"/>
            <a:ext cx="2675000" cy="6415591"/>
          </a:xfrm>
          <a:prstGeom prst="uturnArrow">
            <a:avLst>
              <a:gd name="adj1" fmla="val 14058"/>
              <a:gd name="adj2" fmla="val 17465"/>
              <a:gd name="adj3" fmla="val 24153"/>
              <a:gd name="adj4" fmla="val 40787"/>
              <a:gd name="adj5" fmla="val 82802"/>
            </a:avLst>
          </a:prstGeom>
          <a:gradFill flip="none" rotWithShape="1">
            <a:gsLst>
              <a:gs pos="84000">
                <a:schemeClr val="accent2"/>
              </a:gs>
              <a:gs pos="1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0800000" flipH="1">
            <a:off x="5445726" y="114529"/>
            <a:ext cx="3246533" cy="308216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8598"/>
              <a:gd name="adj5" fmla="val 12500"/>
            </a:avLst>
          </a:prstGeom>
          <a:gradFill>
            <a:gsLst>
              <a:gs pos="84000">
                <a:schemeClr val="accent5"/>
              </a:gs>
              <a:gs pos="1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1256" y="1643352"/>
            <a:ext cx="1673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(~10ms)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90597" y="1714421"/>
            <a:ext cx="1818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(~1 seconds)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4721" y="3410607"/>
            <a:ext cx="2594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60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6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3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42" y="3217645"/>
            <a:ext cx="2917964" cy="10675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341" y="3382588"/>
            <a:ext cx="3220942" cy="109881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-9919326" y="3239496"/>
            <a:ext cx="85297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Timescale: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inutes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to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d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ays</a:t>
            </a:r>
          </a:p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Systems: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ffline and batch</a:t>
            </a:r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optimized</a:t>
            </a:r>
          </a:p>
          <a:p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Heavily studied ... primary focus of the </a:t>
            </a:r>
            <a:r>
              <a:rPr lang="en-US" sz="28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ML</a:t>
            </a:r>
            <a:r>
              <a:rPr lang="en-US" sz="28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</a:t>
            </a:r>
            <a:r>
              <a:rPr lang="en-US" sz="2800" b="1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research</a:t>
            </a:r>
            <a:endParaRPr lang="en-US" sz="2800" b="1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66064" y="1481434"/>
            <a:ext cx="2279517" cy="2510066"/>
            <a:chOff x="221418" y="2569111"/>
            <a:chExt cx="3039356" cy="3346754"/>
          </a:xfrm>
        </p:grpSpPr>
        <p:grpSp>
          <p:nvGrpSpPr>
            <p:cNvPr id="7" name="Group 6"/>
            <p:cNvGrpSpPr/>
            <p:nvPr/>
          </p:nvGrpSpPr>
          <p:grpSpPr>
            <a:xfrm>
              <a:off x="221418" y="3227232"/>
              <a:ext cx="3039356" cy="2688633"/>
              <a:chOff x="556215" y="2733030"/>
              <a:chExt cx="4498512" cy="397941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215" y="2733030"/>
                <a:ext cx="4498512" cy="256006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5549" y="5169336"/>
                <a:ext cx="2743297" cy="154310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366587" y="2569111"/>
              <a:ext cx="274904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Augmented Reality</a:t>
              </a:r>
              <a:endParaRPr lang="en-US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56756" y="1481435"/>
            <a:ext cx="2123326" cy="1882134"/>
            <a:chOff x="3325399" y="2569111"/>
            <a:chExt cx="2831101" cy="2509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5399" y="3227232"/>
              <a:ext cx="2831101" cy="1851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62279" y="2569111"/>
              <a:ext cx="25331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Home Monitoring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69784" y="1481435"/>
            <a:ext cx="2076338" cy="1540498"/>
            <a:chOff x="6170729" y="2569111"/>
            <a:chExt cx="2768451" cy="20539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910" y="3233364"/>
              <a:ext cx="2632091" cy="13897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70729" y="2569111"/>
              <a:ext cx="27684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Voice Technologies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35823" y="1481435"/>
            <a:ext cx="2015514" cy="1629616"/>
            <a:chOff x="9075568" y="2569111"/>
            <a:chExt cx="2687352" cy="21728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5568" y="3230297"/>
              <a:ext cx="2687352" cy="15116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240372" y="2569111"/>
              <a:ext cx="240706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Medical Imaging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81243" y="4095757"/>
            <a:ext cx="812626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32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32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3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3200" b="1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3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6064" y="273844"/>
            <a:ext cx="8977936" cy="9941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Intelligence in </a:t>
            </a:r>
            <a:r>
              <a:rPr lang="en-US" sz="3600" b="1" dirty="0" smtClean="0"/>
              <a:t>Sensitive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8982" y="1273178"/>
            <a:ext cx="4180055" cy="2226397"/>
            <a:chOff x="438433" y="1267288"/>
            <a:chExt cx="4180055" cy="2226397"/>
          </a:xfrm>
        </p:grpSpPr>
        <p:sp>
          <p:nvSpPr>
            <p:cNvPr id="4" name="Can 3"/>
            <p:cNvSpPr/>
            <p:nvPr/>
          </p:nvSpPr>
          <p:spPr>
            <a:xfrm>
              <a:off x="712068" y="1802819"/>
              <a:ext cx="1150978" cy="1690866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sz="2000" dirty="0" smtClean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endPara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8433" y="1267288"/>
              <a:ext cx="41800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High-Value </a:t>
              </a:r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Data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 </a:t>
              </a:r>
              <a:r>
                <a:rPr lang="en-US" sz="2400" i="1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is </a:t>
              </a:r>
              <a:r>
                <a:rPr lang="en-US" sz="2400" b="1" i="1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  <a:endParaRPr lang="en-US" sz="24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Medical Info.</a:t>
              </a: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Home video</a:t>
              </a:r>
            </a:p>
            <a:p>
              <a:pPr marL="18288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Finance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72000" y="1280761"/>
            <a:ext cx="4353371" cy="1938992"/>
            <a:chOff x="3662599" y="3493685"/>
            <a:chExt cx="4353371" cy="1938992"/>
          </a:xfrm>
        </p:grpSpPr>
        <p:grpSp>
          <p:nvGrpSpPr>
            <p:cNvPr id="7" name="Group 6"/>
            <p:cNvGrpSpPr/>
            <p:nvPr/>
          </p:nvGrpSpPr>
          <p:grpSpPr>
            <a:xfrm>
              <a:off x="5839284" y="3993905"/>
              <a:ext cx="1987235" cy="1149595"/>
              <a:chOff x="6031930" y="1896432"/>
              <a:chExt cx="1987235" cy="114959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031930" y="1896432"/>
                <a:ext cx="1987235" cy="1149595"/>
                <a:chOff x="4437802" y="2295143"/>
                <a:chExt cx="2565113" cy="1483893"/>
              </a:xfrm>
            </p:grpSpPr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8" name="Oval 17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189"/>
                    <a:endParaRPr lang="en-US" sz="12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6939" y="2101428"/>
                <a:ext cx="736831" cy="736831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662599" y="3493685"/>
              <a:ext cx="435337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Models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capture </a:t>
              </a:r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value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in data </a:t>
              </a:r>
              <a:endParaRPr lang="en-US" sz="2400" i="1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4572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Core Asset </a:t>
              </a:r>
            </a:p>
            <a:p>
              <a:pPr marL="457200" indent="-279400">
                <a:buFont typeface="Arial" charset="0"/>
                <a:buChar char="•"/>
              </a:pP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  <a:sym typeface="Wingdings"/>
                </a:rPr>
                <a:t>Sensitive</a:t>
              </a:r>
            </a:p>
            <a:p>
              <a:pPr marL="1828800" indent="-279400">
                <a:buFont typeface="Arial" charset="0"/>
                <a:buChar char="•"/>
              </a:pPr>
              <a:endPara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47230" y="3219753"/>
            <a:ext cx="5646097" cy="1635442"/>
            <a:chOff x="1826696" y="3327648"/>
            <a:chExt cx="5646097" cy="1635442"/>
          </a:xfrm>
        </p:grpSpPr>
        <p:sp>
          <p:nvSpPr>
            <p:cNvPr id="27" name="TextBox 26"/>
            <p:cNvSpPr txBox="1"/>
            <p:nvPr/>
          </p:nvSpPr>
          <p:spPr>
            <a:xfrm>
              <a:off x="1826696" y="3327648"/>
              <a:ext cx="56460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Queries</a:t>
              </a:r>
              <a:r>
                <a:rPr lang="en-US" sz="2400" dirty="0" smtClean="0">
                  <a:latin typeface="Helvetica Neue" charset="0"/>
                  <a:ea typeface="Helvetica Neue" charset="0"/>
                  <a:cs typeface="Helvetica Neue" charset="0"/>
                </a:rPr>
                <a:t> can be as sensitive as the data</a:t>
              </a:r>
              <a:endPara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2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8509" y="3795846"/>
              <a:ext cx="1775668" cy="1161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6451" y="3801339"/>
              <a:ext cx="2054579" cy="11557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7553" y="3743146"/>
              <a:ext cx="1355240" cy="1219944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79744" y="382990"/>
            <a:ext cx="898451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3600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Protect the </a:t>
            </a:r>
            <a:r>
              <a:rPr lang="en-US" sz="36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  <a:r>
              <a:rPr lang="en-US" sz="36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sz="36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</a:t>
            </a:r>
            <a:r>
              <a:rPr lang="en-US" sz="36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and the </a:t>
            </a:r>
            <a:r>
              <a:rPr lang="en-US" sz="3600" b="1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query</a:t>
            </a:r>
            <a:endParaRPr lang="en-US" sz="36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4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Opaque:</a:t>
            </a:r>
            <a:r>
              <a:rPr lang="en-US" dirty="0" smtClean="0"/>
              <a:t> Analytics on Secure Enclaves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268016"/>
            <a:ext cx="3642561" cy="3205119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i="1" dirty="0" smtClean="0"/>
              <a:t>Exploit hardware support to enable computing on encrypted data</a:t>
            </a:r>
          </a:p>
          <a:p>
            <a:r>
              <a:rPr lang="en-US" b="1" dirty="0" smtClean="0"/>
              <a:t>Today:</a:t>
            </a:r>
            <a:r>
              <a:rPr lang="en-US" dirty="0" smtClean="0"/>
              <a:t> prototype system running in Apache Spark</a:t>
            </a:r>
          </a:p>
          <a:p>
            <a:pPr lvl="1"/>
            <a:r>
              <a:rPr lang="en-US" dirty="0" smtClean="0"/>
              <a:t>support SQL queries in untrusted cloud</a:t>
            </a:r>
          </a:p>
          <a:p>
            <a:pPr lvl="1"/>
            <a:r>
              <a:rPr lang="en-US" dirty="0" smtClean="0"/>
              <a:t>~50% reduction in perf.</a:t>
            </a:r>
          </a:p>
          <a:p>
            <a:r>
              <a:rPr lang="en-US" b="1" dirty="0" smtClean="0"/>
              <a:t>Future: </a:t>
            </a:r>
            <a:r>
              <a:rPr lang="en-US" dirty="0" smtClean="0"/>
              <a:t>enable prediction serving on enc. queries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17360"/>
            <a:ext cx="4338917" cy="3455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7436" y="4680284"/>
            <a:ext cx="243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Wenting</a:t>
            </a:r>
            <a:r>
              <a:rPr lang="en-US" dirty="0" smtClean="0"/>
              <a:t> et al. (NSDI’17)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1855624" y="1736474"/>
            <a:ext cx="2334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0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  <a:endParaRPr lang="en-US" sz="40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79753" y="1736474"/>
            <a:ext cx="3028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4000" b="1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  <a:endParaRPr lang="en-US" sz="40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5127" y="72919"/>
            <a:ext cx="9048873" cy="4042975"/>
            <a:chOff x="1004049" y="281507"/>
            <a:chExt cx="7977388" cy="3564243"/>
          </a:xfrm>
        </p:grpSpPr>
        <p:sp>
          <p:nvSpPr>
            <p:cNvPr id="9" name="U-Turn Arrow 8"/>
            <p:cNvSpPr/>
            <p:nvPr/>
          </p:nvSpPr>
          <p:spPr>
            <a:xfrm rot="16200000">
              <a:off x="2459771" y="-985599"/>
              <a:ext cx="3129663" cy="6041108"/>
            </a:xfrm>
            <a:prstGeom prst="uturnArrow">
              <a:avLst>
                <a:gd name="adj1" fmla="val 13370"/>
                <a:gd name="adj2" fmla="val 17465"/>
                <a:gd name="adj3" fmla="val 24153"/>
                <a:gd name="adj4" fmla="val 40787"/>
                <a:gd name="adj5" fmla="val 79549"/>
              </a:avLst>
            </a:prstGeom>
            <a:gradFill flip="none" rotWithShape="1">
              <a:gsLst>
                <a:gs pos="84000">
                  <a:schemeClr val="accent2"/>
                </a:gs>
                <a:gs pos="1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0800000" flipH="1">
              <a:off x="5180004" y="281507"/>
              <a:ext cx="3801433" cy="3564243"/>
            </a:xfrm>
            <a:prstGeom prst="circularArrow">
              <a:avLst>
                <a:gd name="adj1" fmla="val 12169"/>
                <a:gd name="adj2" fmla="val 884793"/>
                <a:gd name="adj3" fmla="val 20386139"/>
                <a:gd name="adj4" fmla="val 408598"/>
                <a:gd name="adj5" fmla="val 12500"/>
              </a:avLst>
            </a:prstGeom>
            <a:gradFill>
              <a:gsLst>
                <a:gs pos="84000">
                  <a:schemeClr val="accent5"/>
                </a:gs>
                <a:gs pos="10000">
                  <a:schemeClr val="accent6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23471" y="4104276"/>
            <a:ext cx="1897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54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911875" y="2323818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3288149" y="2706227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68521" y="2719370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362" y="341295"/>
            <a:ext cx="5573183" cy="18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509920"/>
            <a:ext cx="5778500" cy="13081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4765776" y="1748450"/>
            <a:ext cx="0" cy="3221117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215819" y="2663122"/>
            <a:ext cx="918772" cy="1349740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2415345" y="2989756"/>
            <a:ext cx="1157710" cy="71771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024235" y="2759902"/>
            <a:ext cx="1099378" cy="1382693"/>
            <a:chOff x="9125207" y="2174230"/>
            <a:chExt cx="1380488" cy="1736247"/>
          </a:xfrm>
        </p:grpSpPr>
        <p:sp>
          <p:nvSpPr>
            <p:cNvPr id="22" name="Rectangle 21"/>
            <p:cNvSpPr/>
            <p:nvPr/>
          </p:nvSpPr>
          <p:spPr>
            <a:xfrm>
              <a:off x="9125207" y="2174230"/>
              <a:ext cx="1380488" cy="1736247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214582" y="2275991"/>
              <a:ext cx="1200434" cy="14111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14582" y="2503488"/>
              <a:ext cx="1200434" cy="1300416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330413" y="3302478"/>
              <a:ext cx="977923" cy="353568"/>
              <a:chOff x="9339557" y="3293334"/>
              <a:chExt cx="977923" cy="3535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9339557" y="329333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339557" y="335226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339557" y="3529046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339557" y="358797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9339557" y="364690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9339557" y="3470118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339557" y="3411190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ight Arrow 41"/>
          <p:cNvSpPr/>
          <p:nvPr/>
        </p:nvSpPr>
        <p:spPr>
          <a:xfrm>
            <a:off x="5609953" y="3434459"/>
            <a:ext cx="1157710" cy="7177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5520191" y="2587067"/>
            <a:ext cx="1103355" cy="744706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175805" y="3116143"/>
            <a:ext cx="790640" cy="440917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38934" y="2860124"/>
            <a:ext cx="1586317" cy="917668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05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4" name="U-Turn Arrow 6"/>
          <p:cNvSpPr/>
          <p:nvPr/>
        </p:nvSpPr>
        <p:spPr>
          <a:xfrm rot="10800000">
            <a:off x="1520075" y="4047156"/>
            <a:ext cx="6072383" cy="687303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095" y="1890012"/>
            <a:ext cx="2235146" cy="7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5" y="-3761828"/>
            <a:ext cx="5778500" cy="13081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1290672" y="1246909"/>
            <a:ext cx="0" cy="4491807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-3451717" y="2287535"/>
            <a:ext cx="1228750" cy="1805119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-1847491" y="2899575"/>
            <a:ext cx="1548302" cy="95985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16360" y="2592173"/>
            <a:ext cx="1470290" cy="1849190"/>
            <a:chOff x="9125207" y="2174230"/>
            <a:chExt cx="1380488" cy="1736247"/>
          </a:xfrm>
        </p:grpSpPr>
        <p:sp>
          <p:nvSpPr>
            <p:cNvPr id="22" name="Rectangle 21"/>
            <p:cNvSpPr/>
            <p:nvPr/>
          </p:nvSpPr>
          <p:spPr>
            <a:xfrm>
              <a:off x="9125207" y="2174230"/>
              <a:ext cx="1380488" cy="1736247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214582" y="2275991"/>
              <a:ext cx="1200434" cy="14111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14582" y="2503488"/>
              <a:ext cx="1200434" cy="1300416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330413" y="3302478"/>
              <a:ext cx="977923" cy="353568"/>
              <a:chOff x="9339557" y="3293334"/>
              <a:chExt cx="977923" cy="3535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9339557" y="329333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9339557" y="335226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339557" y="3529046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339557" y="3587974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9339557" y="3646902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9339557" y="3470118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339557" y="3411190"/>
                <a:ext cx="97792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Right Arrow 41"/>
          <p:cNvSpPr/>
          <p:nvPr/>
        </p:nvSpPr>
        <p:spPr>
          <a:xfrm>
            <a:off x="2617407" y="3584956"/>
            <a:ext cx="1458020" cy="74905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2504360" y="2700554"/>
            <a:ext cx="1389565" cy="777231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519068" y="3068603"/>
            <a:ext cx="1057389" cy="589675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05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90131" y="2835392"/>
            <a:ext cx="2121514" cy="1227274"/>
            <a:chOff x="6031930" y="1896432"/>
            <a:chExt cx="1987235" cy="1149595"/>
          </a:xfrm>
        </p:grpSpPr>
        <p:grpSp>
          <p:nvGrpSpPr>
            <p:cNvPr id="46" name="Group 45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05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05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74" name="U-Turn Arrow 6"/>
          <p:cNvSpPr/>
          <p:nvPr/>
        </p:nvSpPr>
        <p:spPr>
          <a:xfrm rot="10800000">
            <a:off x="-3053320" y="4069152"/>
            <a:ext cx="8121102" cy="919187"/>
          </a:xfrm>
          <a:custGeom>
            <a:avLst/>
            <a:gdLst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85953 w 7802680"/>
              <a:gd name="connsiteY14" fmla="*/ 1118578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279647 w 7802680"/>
              <a:gd name="connsiteY14" fmla="*/ 658225 h 1118578"/>
              <a:gd name="connsiteX15" fmla="*/ 0 w 7802680"/>
              <a:gd name="connsiteY15" fmla="*/ 1118578 h 1118578"/>
              <a:gd name="connsiteX0" fmla="*/ 0 w 7802680"/>
              <a:gd name="connsiteY0" fmla="*/ 11185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  <a:gd name="connsiteX14" fmla="*/ 0 w 7802680"/>
              <a:gd name="connsiteY14" fmla="*/ 1118578 h 1118578"/>
              <a:gd name="connsiteX0" fmla="*/ 285953 w 7802680"/>
              <a:gd name="connsiteY0" fmla="*/ 489378 h 1118578"/>
              <a:gd name="connsiteX1" fmla="*/ 0 w 7802680"/>
              <a:gd name="connsiteY1" fmla="*/ 489378 h 1118578"/>
              <a:gd name="connsiteX2" fmla="*/ 489378 w 7802680"/>
              <a:gd name="connsiteY2" fmla="*/ 0 h 1118578"/>
              <a:gd name="connsiteX3" fmla="*/ 7181701 w 7802680"/>
              <a:gd name="connsiteY3" fmla="*/ 0 h 1118578"/>
              <a:gd name="connsiteX4" fmla="*/ 7671079 w 7802680"/>
              <a:gd name="connsiteY4" fmla="*/ 489378 h 1118578"/>
              <a:gd name="connsiteX5" fmla="*/ 7671079 w 7802680"/>
              <a:gd name="connsiteY5" fmla="*/ 838934 h 1118578"/>
              <a:gd name="connsiteX6" fmla="*/ 7802680 w 7802680"/>
              <a:gd name="connsiteY6" fmla="*/ 838934 h 1118578"/>
              <a:gd name="connsiteX7" fmla="*/ 7528103 w 7802680"/>
              <a:gd name="connsiteY7" fmla="*/ 1118578 h 1118578"/>
              <a:gd name="connsiteX8" fmla="*/ 7253525 w 7802680"/>
              <a:gd name="connsiteY8" fmla="*/ 838934 h 1118578"/>
              <a:gd name="connsiteX9" fmla="*/ 7385126 w 7802680"/>
              <a:gd name="connsiteY9" fmla="*/ 838934 h 1118578"/>
              <a:gd name="connsiteX10" fmla="*/ 7385126 w 7802680"/>
              <a:gd name="connsiteY10" fmla="*/ 489378 h 1118578"/>
              <a:gd name="connsiteX11" fmla="*/ 7181701 w 7802680"/>
              <a:gd name="connsiteY11" fmla="*/ 285953 h 1118578"/>
              <a:gd name="connsiteX12" fmla="*/ 489378 w 7802680"/>
              <a:gd name="connsiteY12" fmla="*/ 285953 h 1118578"/>
              <a:gd name="connsiteX13" fmla="*/ 285953 w 7802680"/>
              <a:gd name="connsiteY13" fmla="*/ 489378 h 111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02680" h="1118578">
                <a:moveTo>
                  <a:pt x="285953" y="489378"/>
                </a:moveTo>
                <a:lnTo>
                  <a:pt x="0" y="489378"/>
                </a:lnTo>
                <a:cubicBezTo>
                  <a:pt x="0" y="219102"/>
                  <a:pt x="219102" y="0"/>
                  <a:pt x="489378" y="0"/>
                </a:cubicBezTo>
                <a:lnTo>
                  <a:pt x="7181701" y="0"/>
                </a:lnTo>
                <a:cubicBezTo>
                  <a:pt x="7451977" y="0"/>
                  <a:pt x="7671079" y="219102"/>
                  <a:pt x="7671079" y="489378"/>
                </a:cubicBezTo>
                <a:lnTo>
                  <a:pt x="7671079" y="838934"/>
                </a:lnTo>
                <a:lnTo>
                  <a:pt x="7802680" y="838934"/>
                </a:lnTo>
                <a:lnTo>
                  <a:pt x="7528103" y="1118578"/>
                </a:lnTo>
                <a:lnTo>
                  <a:pt x="7253525" y="838934"/>
                </a:lnTo>
                <a:lnTo>
                  <a:pt x="7385126" y="838934"/>
                </a:lnTo>
                <a:lnTo>
                  <a:pt x="7385126" y="489378"/>
                </a:lnTo>
                <a:cubicBezTo>
                  <a:pt x="7385126" y="377029"/>
                  <a:pt x="7294050" y="285953"/>
                  <a:pt x="7181701" y="285953"/>
                </a:cubicBezTo>
                <a:lnTo>
                  <a:pt x="489378" y="285953"/>
                </a:lnTo>
                <a:cubicBezTo>
                  <a:pt x="377029" y="285953"/>
                  <a:pt x="285953" y="377029"/>
                  <a:pt x="285953" y="489378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88536" y="-1612725"/>
            <a:ext cx="2235146" cy="749897"/>
          </a:xfrm>
          <a:prstGeom prst="rect">
            <a:avLst/>
          </a:prstGeom>
        </p:spPr>
      </p:pic>
      <p:sp>
        <p:nvSpPr>
          <p:cNvPr id="72" name="Title 3"/>
          <p:cNvSpPr>
            <a:spLocks noGrp="1"/>
          </p:cNvSpPr>
          <p:nvPr>
            <p:ph type="ctrTitle"/>
          </p:nvPr>
        </p:nvSpPr>
        <p:spPr>
          <a:xfrm>
            <a:off x="1453389" y="1526353"/>
            <a:ext cx="7389907" cy="623826"/>
          </a:xfrm>
        </p:spPr>
        <p:txBody>
          <a:bodyPr anchor="t">
            <a:noAutofit/>
          </a:bodyPr>
          <a:lstStyle/>
          <a:p>
            <a:pPr algn="l"/>
            <a:r>
              <a:rPr lang="en-US" sz="3200" dirty="0"/>
              <a:t>A </a:t>
            </a:r>
            <a:r>
              <a:rPr lang="en-US" sz="3200" dirty="0" smtClean="0"/>
              <a:t>Low-Latency Online Prediction Serving System</a:t>
            </a:r>
            <a:endParaRPr lang="en-US" sz="3200" dirty="0"/>
          </a:p>
        </p:txBody>
      </p:sp>
      <p:sp>
        <p:nvSpPr>
          <p:cNvPr id="73" name="TextBox 72"/>
          <p:cNvSpPr txBox="1"/>
          <p:nvPr/>
        </p:nvSpPr>
        <p:spPr>
          <a:xfrm>
            <a:off x="290427" y="98460"/>
            <a:ext cx="38170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8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9085" y="2592173"/>
            <a:ext cx="26548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latin typeface="Century Gothic" charset="0"/>
                <a:ea typeface="Century Gothic" charset="0"/>
                <a:cs typeface="Century Gothic" charset="0"/>
              </a:rPr>
              <a:t>NSDI’17</a:t>
            </a:r>
          </a:p>
          <a:p>
            <a:pPr algn="r"/>
            <a:r>
              <a:rPr lang="en-US" sz="2000" b="1" dirty="0" smtClean="0">
                <a:latin typeface="Century Gothic" charset="0"/>
                <a:ea typeface="Century Gothic" charset="0"/>
                <a:cs typeface="Century Gothic" charset="0"/>
              </a:rPr>
              <a:t>Daniel </a:t>
            </a:r>
            <a:r>
              <a:rPr lang="en-US" sz="2000" b="1" dirty="0" err="1" smtClean="0">
                <a:latin typeface="Century Gothic" charset="0"/>
                <a:ea typeface="Century Gothic" charset="0"/>
                <a:cs typeface="Century Gothic" charset="0"/>
              </a:rPr>
              <a:t>Crankshaw</a:t>
            </a:r>
            <a:endParaRPr lang="en-US" sz="2000" b="1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Xin Wang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Giulio Zhou 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Michael J. Franklin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Joseph E. Gonzalez </a:t>
            </a:r>
          </a:p>
          <a:p>
            <a:pPr algn="r"/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Ion </a:t>
            </a: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Stoica</a:t>
            </a:r>
            <a:endParaRPr lang="en-US" sz="20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algn="r"/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3968313" y="2154835"/>
            <a:ext cx="971945" cy="689957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170327" y="2203639"/>
            <a:ext cx="601450" cy="601451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359982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01514" y="1452388"/>
            <a:ext cx="2773072" cy="1968527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599855" y="1656648"/>
            <a:ext cx="1560005" cy="1560007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6023972" y="2624011"/>
            <a:ext cx="1334300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6" name="Left Arrow 65"/>
          <p:cNvSpPr/>
          <p:nvPr/>
        </p:nvSpPr>
        <p:spPr>
          <a:xfrm>
            <a:off x="5908406" y="1562453"/>
            <a:ext cx="1314036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7609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4643553" y="2165716"/>
            <a:ext cx="971945" cy="689957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881685" y="2261356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0458" y="1959841"/>
            <a:ext cx="2395025" cy="2620895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Arial" panose="020B0604020202020204"/>
                  <a:ea typeface=""/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359982" y="2066916"/>
            <a:ext cx="1450304" cy="8991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00668" y="1963247"/>
            <a:ext cx="1565327" cy="111118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196177" y="2034517"/>
            <a:ext cx="968641" cy="96864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911534" y="4242640"/>
            <a:ext cx="77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699936" y="132865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630054" y="13286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5" name="Right Arrow 74"/>
          <p:cNvSpPr/>
          <p:nvPr/>
        </p:nvSpPr>
        <p:spPr>
          <a:xfrm>
            <a:off x="6023972" y="2624011"/>
            <a:ext cx="1334300" cy="8991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76" name="Left Arrow 75"/>
          <p:cNvSpPr/>
          <p:nvPr/>
        </p:nvSpPr>
        <p:spPr>
          <a:xfrm>
            <a:off x="5908406" y="1562453"/>
            <a:ext cx="1314036" cy="93291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7315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519332" y="2817397"/>
            <a:ext cx="971945" cy="689957"/>
            <a:chOff x="4012915" y="2055821"/>
            <a:chExt cx="3361299" cy="2386094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71" name="Straight Connector 70"/>
          <p:cNvCxnSpPr/>
          <p:nvPr/>
        </p:nvCxnSpPr>
        <p:spPr>
          <a:xfrm>
            <a:off x="5378750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5757464" y="2913037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91958" y="2491589"/>
            <a:ext cx="1565327" cy="111118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387467" y="2562859"/>
            <a:ext cx="968641" cy="96864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" b="51532" l="19041" r="73256">
                        <a14:foregroundMark x1="29797" y1="37527" x2="19186" y2="43435"/>
                        <a14:foregroundMark x1="60174" y1="41794" x2="73256" y2="48578"/>
                        <a14:foregroundMark x1="70494" y1="49453" x2="21221" y2="49453"/>
                      </a14:backgroundRemoval>
                    </a14:imgEffect>
                  </a14:imgLayer>
                </a14:imgProps>
              </a:ext>
            </a:extLst>
          </a:blip>
          <a:srcRect l="18676" t="1" r="24906" b="48068"/>
          <a:stretch/>
        </p:blipFill>
        <p:spPr>
          <a:xfrm>
            <a:off x="6121502" y="3076086"/>
            <a:ext cx="399038" cy="4879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4291" y="2331530"/>
            <a:ext cx="4655448" cy="14255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551216" y="3530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5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Hybrid</a:t>
            </a:r>
            <a:r>
              <a:rPr lang="en-US" sz="4050" dirty="0">
                <a:solidFill>
                  <a:srgbClr val="ED7D3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405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Offline + Online Learning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442406" y="2657646"/>
            <a:ext cx="1181045" cy="980768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28997" y="3148030"/>
            <a:ext cx="6908919" cy="1863043"/>
            <a:chOff x="2038663" y="4197373"/>
            <a:chExt cx="9211892" cy="2484057"/>
          </a:xfrm>
        </p:grpSpPr>
        <p:cxnSp>
          <p:nvCxnSpPr>
            <p:cNvPr id="93" name="Elbow Connector 92"/>
            <p:cNvCxnSpPr/>
            <p:nvPr/>
          </p:nvCxnSpPr>
          <p:spPr>
            <a:xfrm flipH="1" flipV="1">
              <a:off x="8831268" y="4197373"/>
              <a:ext cx="979911" cy="1599799"/>
            </a:xfrm>
            <a:prstGeom prst="bentConnector3">
              <a:avLst>
                <a:gd name="adj1" fmla="val -23329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038663" y="5080992"/>
              <a:ext cx="92118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0038" indent="-210741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Update the user weights </a:t>
              </a:r>
              <a:r>
                <a:rPr lang="en-US" sz="2400" b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:</a:t>
              </a:r>
            </a:p>
            <a:p>
              <a:pPr marL="300038" indent="-210741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Simple to train + more robust model</a:t>
              </a:r>
            </a:p>
            <a:p>
              <a:pPr marL="300038" indent="-210741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Address rapidly changing user statistics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765460" y="5009374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037202" y="2456748"/>
            <a:ext cx="3268637" cy="1228778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72588" y="1195589"/>
            <a:ext cx="7542763" cy="1875548"/>
            <a:chOff x="1296783" y="1594119"/>
            <a:chExt cx="10057017" cy="2500730"/>
          </a:xfrm>
        </p:grpSpPr>
        <p:cxnSp>
          <p:nvCxnSpPr>
            <p:cNvPr id="99" name="Elbow Connector 98"/>
            <p:cNvCxnSpPr/>
            <p:nvPr/>
          </p:nvCxnSpPr>
          <p:spPr>
            <a:xfrm rot="10800000" flipH="1" flipV="1">
              <a:off x="1296783" y="2447599"/>
              <a:ext cx="1419485" cy="1647250"/>
            </a:xfrm>
            <a:prstGeom prst="bentConnector3">
              <a:avLst>
                <a:gd name="adj1" fmla="val -16104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459296" y="1594119"/>
              <a:ext cx="989450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Update </a:t>
              </a:r>
              <a:r>
                <a:rPr lang="en-US" sz="2400" dirty="0" smtClean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“feature”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functions </a:t>
              </a:r>
              <a:r>
                <a:rPr lang="en-US" sz="2400" b="1" dirty="0">
                  <a:solidFill>
                    <a:srgbClr val="5B9BD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offline</a:t>
              </a:r>
              <a:r>
                <a:rPr lang="en-US" sz="2400" dirty="0">
                  <a:solidFill>
                    <a:srgbClr val="5B9BD5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using batch solvers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Leverage high-throughput systems (Tensor Flow)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Exploit slow change in population statistics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296784" y="1659801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109" y="2577229"/>
            <a:ext cx="4403810" cy="10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895973" y="359353"/>
            <a:ext cx="1428649" cy="2181684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14951" y="1904498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Big Model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3272247" y="741761"/>
            <a:ext cx="2007970" cy="118643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2619" y="754905"/>
            <a:ext cx="1987235" cy="1149595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 sz="12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460174" y="-931998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42" t="14745" r="66576" b="11273"/>
          <a:stretch/>
        </p:blipFill>
        <p:spPr>
          <a:xfrm>
            <a:off x="3568545" y="2851025"/>
            <a:ext cx="908582" cy="11172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048" y="2966277"/>
            <a:ext cx="1323450" cy="833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98" y="3253004"/>
            <a:ext cx="1303348" cy="45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912" y="2968208"/>
            <a:ext cx="2131568" cy="7798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184" y="4152540"/>
            <a:ext cx="1108361" cy="7421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773" y="4374791"/>
            <a:ext cx="1651658" cy="3524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550" y="4119229"/>
            <a:ext cx="1281113" cy="7560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59" y="4207717"/>
            <a:ext cx="1562065" cy="7238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694" y="4307648"/>
            <a:ext cx="1560443" cy="5323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8" y="4168466"/>
            <a:ext cx="1134718" cy="60357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9152" y="3311589"/>
            <a:ext cx="1211879" cy="439306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567283" y="3104126"/>
            <a:ext cx="1168102" cy="792847"/>
            <a:chOff x="8558827" y="2824768"/>
            <a:chExt cx="1780378" cy="12084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9197724" y="3235724"/>
              <a:ext cx="1141481" cy="797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89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 txBox="1">
            <a:spLocks/>
          </p:cNvSpPr>
          <p:nvPr/>
        </p:nvSpPr>
        <p:spPr>
          <a:xfrm>
            <a:off x="220259" y="-219004"/>
            <a:ext cx="8423186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405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Common modeling structure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270859" y="994947"/>
            <a:ext cx="874463" cy="726175"/>
          </a:xfrm>
          <a:prstGeom prst="roundRect">
            <a:avLst/>
          </a:prstGeom>
          <a:solidFill>
            <a:srgbClr val="FFA354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016270" y="930389"/>
            <a:ext cx="2254589" cy="850232"/>
          </a:xfrm>
          <a:prstGeom prst="roundRect">
            <a:avLst/>
          </a:prstGeom>
          <a:solidFill>
            <a:srgbClr val="5E9EED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571" y="994789"/>
            <a:ext cx="2848801" cy="679075"/>
          </a:xfrm>
          <a:prstGeom prst="rect">
            <a:avLst/>
          </a:prstGeom>
        </p:spPr>
      </p:pic>
      <p:grpSp>
        <p:nvGrpSpPr>
          <p:cNvPr id="450" name="Group 449"/>
          <p:cNvGrpSpPr/>
          <p:nvPr/>
        </p:nvGrpSpPr>
        <p:grpSpPr>
          <a:xfrm>
            <a:off x="484287" y="2138869"/>
            <a:ext cx="2185215" cy="2846572"/>
            <a:chOff x="645716" y="2851826"/>
            <a:chExt cx="2913619" cy="3795429"/>
          </a:xfrm>
        </p:grpSpPr>
        <p:grpSp>
          <p:nvGrpSpPr>
            <p:cNvPr id="255" name="Group 254"/>
            <p:cNvGrpSpPr/>
            <p:nvPr/>
          </p:nvGrpSpPr>
          <p:grpSpPr>
            <a:xfrm>
              <a:off x="1030861" y="4189833"/>
              <a:ext cx="2143330" cy="2457422"/>
              <a:chOff x="866287" y="3925207"/>
              <a:chExt cx="2143330" cy="2457422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1570006" y="4398753"/>
                <a:ext cx="1439611" cy="1983876"/>
                <a:chOff x="1431985" y="4113486"/>
                <a:chExt cx="1068098" cy="1671530"/>
              </a:xfrm>
            </p:grpSpPr>
            <p:sp>
              <p:nvSpPr>
                <p:cNvPr id="250" name="Rectangle 249"/>
                <p:cNvSpPr/>
                <p:nvPr/>
              </p:nvSpPr>
              <p:spPr>
                <a:xfrm>
                  <a:off x="1431985" y="4295955"/>
                  <a:ext cx="1068098" cy="1400293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 dirty="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18492072">
                  <a:off x="1116417" y="4675231"/>
                  <a:ext cx="1671530" cy="548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000" dirty="0">
                      <a:solidFill>
                        <a:srgbClr val="FFFFFF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Ratings</a:t>
                  </a:r>
                </a:p>
              </p:txBody>
            </p:sp>
          </p:grpSp>
          <p:sp>
            <p:nvSpPr>
              <p:cNvPr id="253" name="Rectangle 252"/>
              <p:cNvSpPr/>
              <p:nvPr/>
            </p:nvSpPr>
            <p:spPr>
              <a:xfrm>
                <a:off x="1570007" y="3925207"/>
                <a:ext cx="1439610" cy="5683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700" dirty="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Items</a:t>
                </a:r>
              </a:p>
            </p:txBody>
          </p:sp>
          <p:sp>
            <p:nvSpPr>
              <p:cNvPr id="254" name="Rectangle 253"/>
              <p:cNvSpPr/>
              <p:nvPr/>
            </p:nvSpPr>
            <p:spPr>
              <a:xfrm rot="16200000">
                <a:off x="309249" y="5151848"/>
                <a:ext cx="1682464" cy="5683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700" dirty="0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Users</a:t>
                </a: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645716" y="2851826"/>
              <a:ext cx="2913619" cy="1231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Matrix</a:t>
              </a:r>
              <a:b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Factorization</a:t>
              </a: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3698566" y="2138869"/>
            <a:ext cx="1530997" cy="2709545"/>
            <a:chOff x="4931420" y="2851826"/>
            <a:chExt cx="2041329" cy="3612726"/>
          </a:xfrm>
        </p:grpSpPr>
        <p:grpSp>
          <p:nvGrpSpPr>
            <p:cNvPr id="335" name="Group 334"/>
            <p:cNvGrpSpPr/>
            <p:nvPr/>
          </p:nvGrpSpPr>
          <p:grpSpPr>
            <a:xfrm>
              <a:off x="5011989" y="4066164"/>
              <a:ext cx="1828800" cy="2398388"/>
              <a:chOff x="630936" y="3967195"/>
              <a:chExt cx="1828800" cy="2398388"/>
            </a:xfrm>
          </p:grpSpPr>
          <p:grpSp>
            <p:nvGrpSpPr>
              <p:cNvPr id="336" name="Group 335"/>
              <p:cNvGrpSpPr/>
              <p:nvPr/>
            </p:nvGrpSpPr>
            <p:grpSpPr>
              <a:xfrm>
                <a:off x="630936" y="4653896"/>
                <a:ext cx="1828800" cy="1711687"/>
                <a:chOff x="630936" y="4478801"/>
                <a:chExt cx="1828800" cy="1711687"/>
              </a:xfrm>
            </p:grpSpPr>
            <p:sp>
              <p:nvSpPr>
                <p:cNvPr id="343" name="Rectangle 342"/>
                <p:cNvSpPr/>
                <p:nvPr/>
              </p:nvSpPr>
              <p:spPr>
                <a:xfrm>
                  <a:off x="630936" y="5879592"/>
                  <a:ext cx="1828800" cy="310896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500" dirty="0">
                      <a:solidFill>
                        <a:srgbClr val="FFFFFF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Input</a:t>
                  </a:r>
                </a:p>
              </p:txBody>
            </p:sp>
            <p:grpSp>
              <p:nvGrpSpPr>
                <p:cNvPr id="344" name="Group 343"/>
                <p:cNvGrpSpPr/>
                <p:nvPr/>
              </p:nvGrpSpPr>
              <p:grpSpPr>
                <a:xfrm>
                  <a:off x="630936" y="5378958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401" name="Oval 40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45" name="Straight Connector 344"/>
                <p:cNvCxnSpPr>
                  <a:stCxn id="352" idx="4"/>
                </p:cNvCxnSpPr>
                <p:nvPr/>
              </p:nvCxnSpPr>
              <p:spPr>
                <a:xfrm flipH="1">
                  <a:off x="630936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>
                  <a:stCxn id="429" idx="4"/>
                </p:cNvCxnSpPr>
                <p:nvPr/>
              </p:nvCxnSpPr>
              <p:spPr>
                <a:xfrm flipH="1">
                  <a:off x="10287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>
                  <a:stCxn id="436" idx="4"/>
                </p:cNvCxnSpPr>
                <p:nvPr/>
              </p:nvCxnSpPr>
              <p:spPr>
                <a:xfrm flipH="1">
                  <a:off x="14264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>
                  <a:stCxn id="439" idx="4"/>
                </p:cNvCxnSpPr>
                <p:nvPr/>
              </p:nvCxnSpPr>
              <p:spPr>
                <a:xfrm flipH="1">
                  <a:off x="1820418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>
                  <a:stCxn id="438" idx="4"/>
                </p:cNvCxnSpPr>
                <p:nvPr/>
              </p:nvCxnSpPr>
              <p:spPr>
                <a:xfrm flipH="1">
                  <a:off x="2218182" y="5616702"/>
                  <a:ext cx="12268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>
                  <a:stCxn id="438" idx="4"/>
                </p:cNvCxnSpPr>
                <p:nvPr/>
              </p:nvCxnSpPr>
              <p:spPr>
                <a:xfrm>
                  <a:off x="2340864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>
                  <a:stCxn id="439" idx="4"/>
                </p:cNvCxnSpPr>
                <p:nvPr/>
              </p:nvCxnSpPr>
              <p:spPr>
                <a:xfrm>
                  <a:off x="1943100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>
                  <a:stCxn id="436" idx="4"/>
                </p:cNvCxnSpPr>
                <p:nvPr/>
              </p:nvCxnSpPr>
              <p:spPr>
                <a:xfrm>
                  <a:off x="1545336" y="5616702"/>
                  <a:ext cx="156210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>
                  <a:stCxn id="429" idx="4"/>
                </p:cNvCxnSpPr>
                <p:nvPr/>
              </p:nvCxnSpPr>
              <p:spPr>
                <a:xfrm>
                  <a:off x="1147572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>
                  <a:stCxn id="352" idx="4"/>
                </p:cNvCxnSpPr>
                <p:nvPr/>
              </p:nvCxnSpPr>
              <p:spPr>
                <a:xfrm>
                  <a:off x="749808" y="5616702"/>
                  <a:ext cx="118872" cy="26289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5" name="Group 354"/>
                <p:cNvGrpSpPr/>
                <p:nvPr/>
              </p:nvGrpSpPr>
              <p:grpSpPr>
                <a:xfrm>
                  <a:off x="630936" y="4928616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6" name="Oval 395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56" name="Straight Connector 355"/>
                <p:cNvCxnSpPr>
                  <a:stCxn id="441" idx="4"/>
                  <a:endCxn id="352" idx="0"/>
                </p:cNvCxnSpPr>
                <p:nvPr/>
              </p:nvCxnSpPr>
              <p:spPr>
                <a:xfrm>
                  <a:off x="749808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>
                  <a:stCxn id="441" idx="4"/>
                  <a:endCxn id="429" idx="0"/>
                </p:cNvCxnSpPr>
                <p:nvPr/>
              </p:nvCxnSpPr>
              <p:spPr>
                <a:xfrm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>
                  <a:stCxn id="441" idx="4"/>
                  <a:endCxn id="436" idx="0"/>
                </p:cNvCxnSpPr>
                <p:nvPr/>
              </p:nvCxnSpPr>
              <p:spPr>
                <a:xfrm>
                  <a:off x="749808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stCxn id="442" idx="4"/>
                  <a:endCxn id="352" idx="0"/>
                </p:cNvCxnSpPr>
                <p:nvPr/>
              </p:nvCxnSpPr>
              <p:spPr>
                <a:xfrm flipH="1">
                  <a:off x="749808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>
                  <a:stCxn id="442" idx="4"/>
                  <a:endCxn id="429" idx="0"/>
                </p:cNvCxnSpPr>
                <p:nvPr/>
              </p:nvCxnSpPr>
              <p:spPr>
                <a:xfrm>
                  <a:off x="1147572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>
                  <a:stCxn id="442" idx="4"/>
                  <a:endCxn id="436" idx="0"/>
                </p:cNvCxnSpPr>
                <p:nvPr/>
              </p:nvCxnSpPr>
              <p:spPr>
                <a:xfrm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>
                  <a:stCxn id="443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>
                  <a:stCxn id="443" idx="4"/>
                  <a:endCxn id="436" idx="0"/>
                </p:cNvCxnSpPr>
                <p:nvPr/>
              </p:nvCxnSpPr>
              <p:spPr>
                <a:xfrm>
                  <a:off x="1545336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>
                  <a:stCxn id="443" idx="4"/>
                  <a:endCxn id="439" idx="0"/>
                </p:cNvCxnSpPr>
                <p:nvPr/>
              </p:nvCxnSpPr>
              <p:spPr>
                <a:xfrm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>
                  <a:stCxn id="436" idx="0"/>
                  <a:endCxn id="445" idx="4"/>
                </p:cNvCxnSpPr>
                <p:nvPr/>
              </p:nvCxnSpPr>
              <p:spPr>
                <a:xfrm flipV="1">
                  <a:off x="1545336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>
                  <a:stCxn id="439" idx="0"/>
                  <a:endCxn id="445" idx="4"/>
                </p:cNvCxnSpPr>
                <p:nvPr/>
              </p:nvCxnSpPr>
              <p:spPr>
                <a:xfrm flipV="1">
                  <a:off x="1943100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>
                  <a:stCxn id="438" idx="0"/>
                  <a:endCxn id="445" idx="4"/>
                </p:cNvCxnSpPr>
                <p:nvPr/>
              </p:nvCxnSpPr>
              <p:spPr>
                <a:xfrm flipH="1" flipV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stCxn id="444" idx="4"/>
                  <a:endCxn id="439" idx="0"/>
                </p:cNvCxnSpPr>
                <p:nvPr/>
              </p:nvCxnSpPr>
              <p:spPr>
                <a:xfrm flipH="1">
                  <a:off x="1943100" y="5166360"/>
                  <a:ext cx="397764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>
                  <a:stCxn id="444" idx="4"/>
                  <a:endCxn id="436" idx="0"/>
                </p:cNvCxnSpPr>
                <p:nvPr/>
              </p:nvCxnSpPr>
              <p:spPr>
                <a:xfrm flipH="1">
                  <a:off x="1545336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>
                  <a:stCxn id="444" idx="4"/>
                  <a:endCxn id="438" idx="0"/>
                </p:cNvCxnSpPr>
                <p:nvPr/>
              </p:nvCxnSpPr>
              <p:spPr>
                <a:xfrm>
                  <a:off x="2340864" y="5166360"/>
                  <a:ext cx="0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>
                  <a:stCxn id="445" idx="4"/>
                  <a:endCxn id="429" idx="0"/>
                </p:cNvCxnSpPr>
                <p:nvPr/>
              </p:nvCxnSpPr>
              <p:spPr>
                <a:xfrm flipH="1"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>
                  <a:stCxn id="442" idx="4"/>
                  <a:endCxn id="439" idx="0"/>
                </p:cNvCxnSpPr>
                <p:nvPr/>
              </p:nvCxnSpPr>
              <p:spPr>
                <a:xfrm>
                  <a:off x="1147572" y="5166360"/>
                  <a:ext cx="795528" cy="21259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3" name="Group 372"/>
                <p:cNvGrpSpPr/>
                <p:nvPr/>
              </p:nvGrpSpPr>
              <p:grpSpPr>
                <a:xfrm>
                  <a:off x="630936" y="4478801"/>
                  <a:ext cx="1828800" cy="237744"/>
                  <a:chOff x="630936" y="5291328"/>
                  <a:chExt cx="1828800" cy="237744"/>
                </a:xfrm>
              </p:grpSpPr>
              <p:sp>
                <p:nvSpPr>
                  <p:cNvPr id="391" name="Oval 390"/>
                  <p:cNvSpPr/>
                  <p:nvPr/>
                </p:nvSpPr>
                <p:spPr>
                  <a:xfrm>
                    <a:off x="630936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1028700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1426464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2221992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1824228" y="5291328"/>
                    <a:ext cx="237744" cy="237744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749808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749808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 flipH="1">
                  <a:off x="749808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>
                  <a:off x="1147572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1147572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 flipH="1">
                  <a:off x="1063517" y="4716545"/>
                  <a:ext cx="481819" cy="24741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>
                  <a:off x="1545336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81"/>
                <p:cNvCxnSpPr/>
                <p:nvPr/>
              </p:nvCxnSpPr>
              <p:spPr>
                <a:xfrm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>
                <a:xfrm flipV="1">
                  <a:off x="1545336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 flipV="1">
                  <a:off x="1943100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 flipH="1" flipV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 flipH="1">
                  <a:off x="1943100" y="4716545"/>
                  <a:ext cx="397764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flipH="1">
                  <a:off x="1545336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>
                  <a:off x="2340864" y="4716545"/>
                  <a:ext cx="0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 flipH="1"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1147572" y="4716545"/>
                  <a:ext cx="795528" cy="21259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7" name="Straight Connector 336"/>
              <p:cNvCxnSpPr/>
              <p:nvPr/>
            </p:nvCxnSpPr>
            <p:spPr>
              <a:xfrm flipH="1">
                <a:off x="749808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 flipH="1">
                <a:off x="1147572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1545336" y="4339329"/>
                <a:ext cx="0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1545336" y="4339329"/>
                <a:ext cx="397764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1545336" y="4339329"/>
                <a:ext cx="795528" cy="3145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2" name="Oval 341"/>
              <p:cNvSpPr/>
              <p:nvPr/>
            </p:nvSpPr>
            <p:spPr>
              <a:xfrm>
                <a:off x="1359269" y="396719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06" name="TextBox 405"/>
            <p:cNvSpPr txBox="1"/>
            <p:nvPr/>
          </p:nvSpPr>
          <p:spPr>
            <a:xfrm>
              <a:off x="4931420" y="2851826"/>
              <a:ext cx="2041329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Deep</a:t>
              </a:r>
              <a:b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5912294" y="2138870"/>
            <a:ext cx="2878856" cy="2680601"/>
            <a:chOff x="7883058" y="2851826"/>
            <a:chExt cx="3838475" cy="3574135"/>
          </a:xfrm>
        </p:grpSpPr>
        <p:sp>
          <p:nvSpPr>
            <p:cNvPr id="407" name="TextBox 406"/>
            <p:cNvSpPr txBox="1"/>
            <p:nvPr/>
          </p:nvSpPr>
          <p:spPr>
            <a:xfrm>
              <a:off x="7883058" y="2851826"/>
              <a:ext cx="3838475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Ensemble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7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Methods</a:t>
              </a:r>
            </a:p>
          </p:txBody>
        </p:sp>
        <p:grpSp>
          <p:nvGrpSpPr>
            <p:cNvPr id="408" name="Group 407"/>
            <p:cNvGrpSpPr/>
            <p:nvPr/>
          </p:nvGrpSpPr>
          <p:grpSpPr>
            <a:xfrm>
              <a:off x="7883058" y="4324915"/>
              <a:ext cx="3838475" cy="2101046"/>
              <a:chOff x="7883058" y="4324915"/>
              <a:chExt cx="3838475" cy="2101046"/>
            </a:xfrm>
          </p:grpSpPr>
          <p:grpSp>
            <p:nvGrpSpPr>
              <p:cNvPr id="409" name="Group 408"/>
              <p:cNvGrpSpPr/>
              <p:nvPr/>
            </p:nvGrpSpPr>
            <p:grpSpPr>
              <a:xfrm>
                <a:off x="7883058" y="5120298"/>
                <a:ext cx="1467913" cy="1305663"/>
                <a:chOff x="8515364" y="5102638"/>
                <a:chExt cx="1467913" cy="1305663"/>
              </a:xfrm>
            </p:grpSpPr>
            <p:sp>
              <p:nvSpPr>
                <p:cNvPr id="434" name="Oval 433"/>
                <p:cNvSpPr/>
                <p:nvPr/>
              </p:nvSpPr>
              <p:spPr>
                <a:xfrm>
                  <a:off x="8515364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5" name="Oval 434"/>
                <p:cNvSpPr/>
                <p:nvPr/>
              </p:nvSpPr>
              <p:spPr>
                <a:xfrm>
                  <a:off x="8851995" y="5102638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6" name="Oval 43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7" name="Triangle 43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8" name="Oval 43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9" name="Triangle 43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0" name="Triangle 43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41" name="Straight Connector 440"/>
                <p:cNvCxnSpPr/>
                <p:nvPr/>
              </p:nvCxnSpPr>
              <p:spPr>
                <a:xfrm flipH="1">
                  <a:off x="8595263" y="5262436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/>
                <p:cNvCxnSpPr/>
                <p:nvPr/>
              </p:nvCxnSpPr>
              <p:spPr>
                <a:xfrm>
                  <a:off x="8931894" y="5262436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9294759" y="5120298"/>
                <a:ext cx="1135677" cy="893531"/>
                <a:chOff x="10049398" y="5145581"/>
                <a:chExt cx="1135677" cy="893531"/>
              </a:xfrm>
            </p:grpSpPr>
            <p:sp>
              <p:nvSpPr>
                <p:cNvPr id="425" name="Oval 424"/>
                <p:cNvSpPr/>
                <p:nvPr/>
              </p:nvSpPr>
              <p:spPr>
                <a:xfrm>
                  <a:off x="10344333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6" name="Oval 425"/>
                <p:cNvSpPr/>
                <p:nvPr/>
              </p:nvSpPr>
              <p:spPr>
                <a:xfrm>
                  <a:off x="10680964" y="51455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025277" y="5493224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28" name="Straight Connector 427"/>
                <p:cNvCxnSpPr/>
                <p:nvPr/>
              </p:nvCxnSpPr>
              <p:spPr>
                <a:xfrm flipH="1">
                  <a:off x="10424232" y="5305379"/>
                  <a:ext cx="336631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10760863" y="5305379"/>
                  <a:ext cx="344313" cy="187845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Triangle 429"/>
                <p:cNvSpPr/>
                <p:nvPr/>
              </p:nvSpPr>
              <p:spPr>
                <a:xfrm>
                  <a:off x="10049398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1" name="Triangle 430"/>
                <p:cNvSpPr/>
                <p:nvPr/>
              </p:nvSpPr>
              <p:spPr>
                <a:xfrm>
                  <a:off x="10523160" y="5837984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32" name="Straight Connector 431"/>
                <p:cNvCxnSpPr/>
                <p:nvPr/>
              </p:nvCxnSpPr>
              <p:spPr>
                <a:xfrm flipH="1">
                  <a:off x="10166052" y="5653022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>
                  <a:off x="10417528" y="5653022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1" name="Group 410"/>
              <p:cNvGrpSpPr/>
              <p:nvPr/>
            </p:nvGrpSpPr>
            <p:grpSpPr>
              <a:xfrm>
                <a:off x="10516741" y="5120298"/>
                <a:ext cx="1204792" cy="958020"/>
                <a:chOff x="8778485" y="5450281"/>
                <a:chExt cx="1204792" cy="958020"/>
              </a:xfrm>
            </p:grpSpPr>
            <p:sp>
              <p:nvSpPr>
                <p:cNvPr id="416" name="Oval 415"/>
                <p:cNvSpPr/>
                <p:nvPr/>
              </p:nvSpPr>
              <p:spPr>
                <a:xfrm>
                  <a:off x="9564438" y="5862413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7" name="Triangle 416"/>
                <p:cNvSpPr/>
                <p:nvPr/>
              </p:nvSpPr>
              <p:spPr>
                <a:xfrm>
                  <a:off x="8778485" y="582108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8" name="Oval 417"/>
                <p:cNvSpPr/>
                <p:nvPr/>
              </p:nvSpPr>
              <p:spPr>
                <a:xfrm>
                  <a:off x="9196308" y="5450281"/>
                  <a:ext cx="159798" cy="15979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9" name="Triangle 418"/>
                <p:cNvSpPr/>
                <p:nvPr/>
              </p:nvSpPr>
              <p:spPr>
                <a:xfrm>
                  <a:off x="9276207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0" name="Triangle 419"/>
                <p:cNvSpPr/>
                <p:nvPr/>
              </p:nvSpPr>
              <p:spPr>
                <a:xfrm>
                  <a:off x="9749969" y="6207173"/>
                  <a:ext cx="233308" cy="2011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21" name="Straight Connector 420"/>
                <p:cNvCxnSpPr/>
                <p:nvPr/>
              </p:nvCxnSpPr>
              <p:spPr>
                <a:xfrm flipH="1">
                  <a:off x="8895139" y="5610079"/>
                  <a:ext cx="381068" cy="21100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9276207" y="5610079"/>
                  <a:ext cx="368130" cy="252334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/>
                <p:nvPr/>
              </p:nvCxnSpPr>
              <p:spPr>
                <a:xfrm flipH="1">
                  <a:off x="9392861" y="6022211"/>
                  <a:ext cx="25147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>
                  <a:off x="9644337" y="6022211"/>
                  <a:ext cx="222286" cy="1849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2" name="Straight Connector 411"/>
              <p:cNvCxnSpPr/>
              <p:nvPr/>
            </p:nvCxnSpPr>
            <p:spPr>
              <a:xfrm flipH="1">
                <a:off x="8356085" y="4697049"/>
                <a:ext cx="1343023" cy="446651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9699108" y="4697049"/>
                <a:ext cx="307116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9699108" y="4697049"/>
                <a:ext cx="1315355" cy="423249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15" name="Oval 414"/>
              <p:cNvSpPr/>
              <p:nvPr/>
            </p:nvSpPr>
            <p:spPr>
              <a:xfrm>
                <a:off x="9513041" y="4324915"/>
                <a:ext cx="372134" cy="37213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79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273448"/>
            <a:ext cx="8536132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Clipper Online </a:t>
            </a:r>
            <a:r>
              <a:rPr lang="en-US" dirty="0"/>
              <a:t>Learning for </a:t>
            </a:r>
            <a:r>
              <a:rPr lang="en-US" dirty="0" smtClean="0"/>
              <a:t>Recommendations</a:t>
            </a:r>
            <a:br>
              <a:rPr lang="en-US" dirty="0" smtClean="0"/>
            </a:br>
            <a:r>
              <a:rPr lang="en-US" sz="3000" dirty="0"/>
              <a:t>(Simulated News Rec.)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62312" y="1365828"/>
          <a:ext cx="5221432" cy="3168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801578" y="2575867"/>
            <a:ext cx="248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3787" y="4533900"/>
            <a:ext cx="4346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Examples</a:t>
            </a:r>
          </a:p>
        </p:txBody>
      </p:sp>
      <p:sp>
        <p:nvSpPr>
          <p:cNvPr id="10" name="TextBox 9"/>
          <p:cNvSpPr txBox="1"/>
          <p:nvPr/>
        </p:nvSpPr>
        <p:spPr>
          <a:xfrm rot="478712">
            <a:off x="2731005" y="2798978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ED7D31"/>
                </a:solidFill>
                <a:latin typeface="Helvetica Neue" charset="0"/>
                <a:ea typeface="Helvetica Neue" charset="0"/>
                <a:cs typeface="Helvetica Neue" charset="0"/>
              </a:rPr>
              <a:t>Partial Updates</a:t>
            </a:r>
          </a:p>
        </p:txBody>
      </p:sp>
      <p:sp>
        <p:nvSpPr>
          <p:cNvPr id="11" name="TextBox 10"/>
          <p:cNvSpPr txBox="1"/>
          <p:nvPr/>
        </p:nvSpPr>
        <p:spPr>
          <a:xfrm rot="304005">
            <a:off x="2465281" y="3358304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5B9BD5"/>
                </a:solidFill>
                <a:latin typeface="Helvetica Neue" charset="0"/>
                <a:ea typeface="Helvetica Neue" charset="0"/>
                <a:cs typeface="Helvetica Neue" charset="0"/>
              </a:rPr>
              <a:t>Full Updates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3743" y="1625914"/>
            <a:ext cx="300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Partial Updates: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0.4 </a:t>
            </a:r>
            <a:r>
              <a:rPr lang="en-US" i="1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endParaRPr lang="en-US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Retraining: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7.1 seconds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76567" y="2348854"/>
            <a:ext cx="30121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&gt;4 orders-of-magnitude </a:t>
            </a:r>
            <a:r>
              <a:rPr lang="en-US" sz="2100" b="1" i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faster adaptation</a:t>
            </a:r>
            <a:endParaRPr lang="en-US" sz="2100" i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4643559" y="2521960"/>
            <a:ext cx="971939" cy="384680"/>
            <a:chOff x="4012936" y="2583693"/>
            <a:chExt cx="3361278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36" y="2583693"/>
              <a:ext cx="274608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881685" y="2464960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0458" y="2074414"/>
            <a:ext cx="2270741" cy="2484890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65694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469226" y="2285867"/>
            <a:ext cx="900525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6591103" y="2607491"/>
            <a:ext cx="702029" cy="5582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6512629" y="1965674"/>
            <a:ext cx="691367" cy="57926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391150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31026" y="2173992"/>
            <a:ext cx="1565327" cy="111118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229369" y="2245262"/>
            <a:ext cx="968641" cy="968642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374276" y="4242640"/>
            <a:ext cx="77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4351" y="162922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634469" y="162922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931026" y="2173992"/>
            <a:ext cx="1565327" cy="111118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229369" y="2245262"/>
            <a:ext cx="968641" cy="968642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931026" y="2173992"/>
            <a:ext cx="1565327" cy="111118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229369" y="2245262"/>
            <a:ext cx="968641" cy="968642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2" name="Right Arrow 111"/>
          <p:cNvSpPr/>
          <p:nvPr/>
        </p:nvSpPr>
        <p:spPr>
          <a:xfrm>
            <a:off x="1469226" y="2285867"/>
            <a:ext cx="900525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>
            <a:off x="1469226" y="2285867"/>
            <a:ext cx="900525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8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396998" y="2203609"/>
            <a:ext cx="2008511" cy="85967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96396" y="1310118"/>
            <a:ext cx="2009112" cy="860904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97535" y="3112800"/>
            <a:ext cx="2010611" cy="859215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43590" y="4634976"/>
                <a:ext cx="993435" cy="553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>
                    <a:solidFill>
                      <a:srgbClr val="ED7D31">
                        <a:lumMod val="50000"/>
                      </a:srgb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100" dirty="0">
                  <a:solidFill>
                    <a:srgbClr val="ED7D31">
                      <a:lumMod val="50000"/>
                    </a:srgb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596934" y="1503340"/>
            <a:ext cx="1882748" cy="192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4660842" y="2435513"/>
            <a:ext cx="971945" cy="384680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898974" y="2378515"/>
            <a:ext cx="497066" cy="497066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70458" y="2074414"/>
            <a:ext cx="2270741" cy="2484890"/>
            <a:chOff x="6353462" y="2605444"/>
            <a:chExt cx="3193367" cy="34945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462" y="2605444"/>
              <a:ext cx="3193367" cy="3493012"/>
              <a:chOff x="6353462" y="2605444"/>
              <a:chExt cx="3193367" cy="3493012"/>
            </a:xfrm>
          </p:grpSpPr>
          <p:sp>
            <p:nvSpPr>
              <p:cNvPr id="9" name="Bent Arrow 8"/>
              <p:cNvSpPr/>
              <p:nvPr/>
            </p:nvSpPr>
            <p:spPr>
              <a:xfrm rot="16200000">
                <a:off x="6677614" y="3990659"/>
                <a:ext cx="1783645" cy="2431949"/>
              </a:xfrm>
              <a:prstGeom prst="bentArrow">
                <a:avLst>
                  <a:gd name="adj1" fmla="val 18614"/>
                  <a:gd name="adj2" fmla="val 25000"/>
                  <a:gd name="adj3" fmla="val 25000"/>
                  <a:gd name="adj4" fmla="val 75000"/>
                </a:avLst>
              </a:prstGeom>
              <a:gradFill>
                <a:gsLst>
                  <a:gs pos="0">
                    <a:srgbClr val="FF0000"/>
                  </a:gs>
                  <a:gs pos="50000">
                    <a:srgbClr val="C00000"/>
                  </a:gs>
                  <a:gs pos="100000">
                    <a:srgbClr val="C00000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939232">
                <a:off x="7157645" y="2605444"/>
                <a:ext cx="2389184" cy="3144108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>
                    <a:gd name="adj" fmla="val 3214247"/>
                  </a:avLst>
                </a:prstTxWarp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 rot="4734199">
              <a:off x="6634705" y="3489367"/>
              <a:ext cx="2732767" cy="248844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3214247"/>
                </a:avLst>
              </a:prstTxWarp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Fast</a:t>
              </a: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519590" y="0"/>
            <a:ext cx="0" cy="51435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118539" y="1657730"/>
            <a:ext cx="1150978" cy="169086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20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457189"/>
            <a:r>
              <a:rPr lang="en-US" sz="20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469226" y="2285867"/>
            <a:ext cx="799062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81646" y="1778970"/>
            <a:ext cx="1989648" cy="2300008"/>
            <a:chOff x="6908319" y="1783903"/>
            <a:chExt cx="1989648" cy="230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6591103" y="2607491"/>
            <a:ext cx="702029" cy="5582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6512629" y="1965674"/>
            <a:ext cx="691367" cy="57926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11717" y="2225246"/>
            <a:ext cx="990463" cy="552352"/>
            <a:chOff x="7584821" y="2225245"/>
            <a:chExt cx="990463" cy="552352"/>
          </a:xfrm>
        </p:grpSpPr>
        <p:sp>
          <p:nvSpPr>
            <p:cNvPr id="53" name="Rectangle 52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203967" y="308185"/>
            <a:ext cx="191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29160" y="308185"/>
            <a:ext cx="202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32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Inference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2351" y="3478745"/>
            <a:ext cx="7607087" cy="1118578"/>
            <a:chOff x="669801" y="4638326"/>
            <a:chExt cx="10142783" cy="1491437"/>
          </a:xfrm>
        </p:grpSpPr>
        <p:sp>
          <p:nvSpPr>
            <p:cNvPr id="74" name="U-Turn Arrow 6"/>
            <p:cNvSpPr/>
            <p:nvPr/>
          </p:nvSpPr>
          <p:spPr>
            <a:xfrm rot="10800000">
              <a:off x="669801" y="4638326"/>
              <a:ext cx="10142783" cy="1491437"/>
            </a:xfrm>
            <a:custGeom>
              <a:avLst/>
              <a:gdLst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85953 w 7802680"/>
                <a:gd name="connsiteY14" fmla="*/ 1118578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279647 w 7802680"/>
                <a:gd name="connsiteY14" fmla="*/ 658225 h 1118578"/>
                <a:gd name="connsiteX15" fmla="*/ 0 w 7802680"/>
                <a:gd name="connsiteY15" fmla="*/ 1118578 h 1118578"/>
                <a:gd name="connsiteX0" fmla="*/ 0 w 7802680"/>
                <a:gd name="connsiteY0" fmla="*/ 11185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  <a:gd name="connsiteX14" fmla="*/ 0 w 7802680"/>
                <a:gd name="connsiteY14" fmla="*/ 1118578 h 1118578"/>
                <a:gd name="connsiteX0" fmla="*/ 285953 w 7802680"/>
                <a:gd name="connsiteY0" fmla="*/ 489378 h 1118578"/>
                <a:gd name="connsiteX1" fmla="*/ 0 w 7802680"/>
                <a:gd name="connsiteY1" fmla="*/ 489378 h 1118578"/>
                <a:gd name="connsiteX2" fmla="*/ 489378 w 7802680"/>
                <a:gd name="connsiteY2" fmla="*/ 0 h 1118578"/>
                <a:gd name="connsiteX3" fmla="*/ 7181701 w 7802680"/>
                <a:gd name="connsiteY3" fmla="*/ 0 h 1118578"/>
                <a:gd name="connsiteX4" fmla="*/ 7671079 w 7802680"/>
                <a:gd name="connsiteY4" fmla="*/ 489378 h 1118578"/>
                <a:gd name="connsiteX5" fmla="*/ 7671079 w 7802680"/>
                <a:gd name="connsiteY5" fmla="*/ 838934 h 1118578"/>
                <a:gd name="connsiteX6" fmla="*/ 7802680 w 7802680"/>
                <a:gd name="connsiteY6" fmla="*/ 838934 h 1118578"/>
                <a:gd name="connsiteX7" fmla="*/ 7528103 w 7802680"/>
                <a:gd name="connsiteY7" fmla="*/ 1118578 h 1118578"/>
                <a:gd name="connsiteX8" fmla="*/ 7253525 w 7802680"/>
                <a:gd name="connsiteY8" fmla="*/ 838934 h 1118578"/>
                <a:gd name="connsiteX9" fmla="*/ 7385126 w 7802680"/>
                <a:gd name="connsiteY9" fmla="*/ 838934 h 1118578"/>
                <a:gd name="connsiteX10" fmla="*/ 7385126 w 7802680"/>
                <a:gd name="connsiteY10" fmla="*/ 489378 h 1118578"/>
                <a:gd name="connsiteX11" fmla="*/ 7181701 w 7802680"/>
                <a:gd name="connsiteY11" fmla="*/ 285953 h 1118578"/>
                <a:gd name="connsiteX12" fmla="*/ 489378 w 7802680"/>
                <a:gd name="connsiteY12" fmla="*/ 285953 h 1118578"/>
                <a:gd name="connsiteX13" fmla="*/ 285953 w 7802680"/>
                <a:gd name="connsiteY13" fmla="*/ 489378 h 111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02680" h="1118578">
                  <a:moveTo>
                    <a:pt x="285953" y="489378"/>
                  </a:moveTo>
                  <a:lnTo>
                    <a:pt x="0" y="489378"/>
                  </a:lnTo>
                  <a:cubicBezTo>
                    <a:pt x="0" y="219102"/>
                    <a:pt x="219102" y="0"/>
                    <a:pt x="489378" y="0"/>
                  </a:cubicBezTo>
                  <a:lnTo>
                    <a:pt x="7181701" y="0"/>
                  </a:lnTo>
                  <a:cubicBezTo>
                    <a:pt x="7451977" y="0"/>
                    <a:pt x="7671079" y="219102"/>
                    <a:pt x="7671079" y="489378"/>
                  </a:cubicBezTo>
                  <a:lnTo>
                    <a:pt x="7671079" y="838934"/>
                  </a:lnTo>
                  <a:lnTo>
                    <a:pt x="7802680" y="838934"/>
                  </a:lnTo>
                  <a:lnTo>
                    <a:pt x="7528103" y="1118578"/>
                  </a:lnTo>
                  <a:lnTo>
                    <a:pt x="7253525" y="838934"/>
                  </a:lnTo>
                  <a:lnTo>
                    <a:pt x="7385126" y="838934"/>
                  </a:lnTo>
                  <a:lnTo>
                    <a:pt x="7385126" y="489378"/>
                  </a:lnTo>
                  <a:cubicBezTo>
                    <a:pt x="7385126" y="377029"/>
                    <a:pt x="7294050" y="285953"/>
                    <a:pt x="7181701" y="285953"/>
                  </a:cubicBezTo>
                  <a:lnTo>
                    <a:pt x="489378" y="285953"/>
                  </a:lnTo>
                  <a:cubicBezTo>
                    <a:pt x="377029" y="285953"/>
                    <a:pt x="285953" y="377029"/>
                    <a:pt x="285953" y="489378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C0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5454" y="5277771"/>
              <a:ext cx="183426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84638" y="2260656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318483" y="2339407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374276" y="4242640"/>
            <a:ext cx="77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832" y="71362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651758" y="1542775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Parameters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084638" y="3164880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318483" y="3243631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084638" y="1359419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318483" y="1438169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00544" y="988657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112" name="Right Arrow 111"/>
          <p:cNvSpPr/>
          <p:nvPr/>
        </p:nvSpPr>
        <p:spPr>
          <a:xfrm rot="1800000">
            <a:off x="1395819" y="2723713"/>
            <a:ext cx="849033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3" name="Right Arrow 112"/>
          <p:cNvSpPr/>
          <p:nvPr/>
        </p:nvSpPr>
        <p:spPr>
          <a:xfrm rot="19800000">
            <a:off x="1407183" y="1818168"/>
            <a:ext cx="880709" cy="61409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20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4131469" y="1743076"/>
            <a:ext cx="541002" cy="7040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4131469" y="2627853"/>
            <a:ext cx="529373" cy="105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4119563" y="2820193"/>
            <a:ext cx="580982" cy="7254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2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34175" y="2891097"/>
            <a:ext cx="8508092" cy="68701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91428" y="106176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Serves Predictions</a:t>
            </a:r>
            <a:r>
              <a:rPr lang="en-US" sz="3000" b="1" dirty="0"/>
              <a:t> </a:t>
            </a:r>
            <a:r>
              <a:rPr lang="en-US" sz="3000" dirty="0"/>
              <a:t>across</a:t>
            </a:r>
            <a:r>
              <a:rPr lang="en-US" sz="3000" b="1" dirty="0"/>
              <a:t> </a:t>
            </a:r>
            <a:r>
              <a:rPr lang="en-US" sz="3000" dirty="0"/>
              <a:t>ML Frameworks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1310" y="2949134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33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2296805" y="1897817"/>
            <a:ext cx="1846210" cy="822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5402" y="1054295"/>
            <a:ext cx="1827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7" y="1897817"/>
            <a:ext cx="1768030" cy="82296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4176" y="1054295"/>
            <a:ext cx="1744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41" y="1897817"/>
            <a:ext cx="1154888" cy="822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9644" y="1054295"/>
            <a:ext cx="133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596" y="1754134"/>
            <a:ext cx="1127681" cy="96664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86272" y="1054295"/>
            <a:ext cx="1264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199" y="1897817"/>
            <a:ext cx="1598012" cy="82296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245199" y="1054295"/>
            <a:ext cx="1598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6" y="4411007"/>
            <a:ext cx="2663660" cy="5697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476" y="3806589"/>
            <a:ext cx="1524000" cy="55245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60532" y="3701587"/>
            <a:ext cx="1745037" cy="889360"/>
            <a:chOff x="5142568" y="1782082"/>
            <a:chExt cx="2913611" cy="148492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476961" y="3794068"/>
            <a:ext cx="1329087" cy="908380"/>
            <a:chOff x="8558827" y="2824768"/>
            <a:chExt cx="1772116" cy="121117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693" y="3930203"/>
            <a:ext cx="1227320" cy="10002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5623" y="4530970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5413" y="4422350"/>
            <a:ext cx="1221868" cy="58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6494" y="4700793"/>
            <a:ext cx="1535773" cy="370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54" y="3903618"/>
            <a:ext cx="1550736" cy="3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34175" y="422870"/>
            <a:ext cx="8508092" cy="560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41310" y="422542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2296805" y="-115808"/>
            <a:ext cx="1846210" cy="46910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77" y="-115808"/>
            <a:ext cx="1768030" cy="46910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41" y="-115808"/>
            <a:ext cx="1154888" cy="4691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596" y="-259492"/>
            <a:ext cx="1127681" cy="55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199" y="-115808"/>
            <a:ext cx="1598012" cy="469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34" y="1302579"/>
            <a:ext cx="2663660" cy="3184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0947" y="1033329"/>
            <a:ext cx="1524000" cy="30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938137" y="1008904"/>
            <a:ext cx="1745037" cy="660009"/>
            <a:chOff x="5142568" y="1782082"/>
            <a:chExt cx="2913611" cy="1971481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1103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640600" y="1005609"/>
            <a:ext cx="1329087" cy="772446"/>
            <a:chOff x="8558827" y="2824768"/>
            <a:chExt cx="1772116" cy="184256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4"/>
              <a:ext cx="1133217" cy="1431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3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310" y="1020025"/>
            <a:ext cx="1227320" cy="5591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63374" y="1152681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5295" y="1235536"/>
            <a:ext cx="1221868" cy="325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0148" y="1364466"/>
            <a:ext cx="1535773" cy="207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175" y="1067109"/>
            <a:ext cx="1550736" cy="20032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999623"/>
            <a:ext cx="9144000" cy="746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5925" y="-216264"/>
            <a:ext cx="9144000" cy="5940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5634" y="1090192"/>
            <a:ext cx="925808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641" indent="-172641"/>
            <a:r>
              <a:rPr lang="en-US" sz="2250" b="1" dirty="0"/>
              <a:t>Key Insight:</a:t>
            </a:r>
            <a:r>
              <a:rPr lang="en-US" sz="2250" dirty="0"/>
              <a:t> </a:t>
            </a:r>
            <a:br>
              <a:rPr lang="en-US" sz="2250" dirty="0"/>
            </a:br>
            <a:r>
              <a:rPr lang="en-US" sz="2250" i="1" dirty="0"/>
              <a:t>The challenges of prediction serving can be addressed between </a:t>
            </a:r>
            <a:br>
              <a:rPr lang="en-US" sz="2250" i="1" dirty="0"/>
            </a:br>
            <a:r>
              <a:rPr lang="en-US" sz="2250" i="1" dirty="0"/>
              <a:t>end-user applications and machine learning frameworks</a:t>
            </a:r>
            <a:endParaRPr lang="en-US" sz="2250" b="1" i="1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620324" y="2308970"/>
            <a:ext cx="8215114" cy="2959529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sz="1800" dirty="0"/>
              <a:t>As a result, Clipper is able to:</a:t>
            </a:r>
          </a:p>
          <a:p>
            <a:r>
              <a:rPr lang="en-US" sz="1800" b="1" dirty="0"/>
              <a:t>hide </a:t>
            </a:r>
            <a:r>
              <a:rPr lang="en-US" sz="1800" b="1" dirty="0" smtClean="0"/>
              <a:t>complexity </a:t>
            </a:r>
            <a:r>
              <a:rPr lang="en-US" sz="1800" dirty="0" smtClean="0"/>
              <a:t>by</a:t>
            </a:r>
            <a:endParaRPr lang="en-US" sz="1800" dirty="0"/>
          </a:p>
          <a:p>
            <a:pPr lvl="1"/>
            <a:r>
              <a:rPr lang="en-US" sz="1500" dirty="0" smtClean="0"/>
              <a:t>providing </a:t>
            </a:r>
            <a:r>
              <a:rPr lang="en-US" sz="1500" dirty="0"/>
              <a:t>a common </a:t>
            </a:r>
            <a:r>
              <a:rPr lang="en-US" sz="1500" dirty="0" smtClean="0"/>
              <a:t>interface </a:t>
            </a:r>
            <a:r>
              <a:rPr lang="en-US" sz="1500" dirty="0"/>
              <a:t>to applications</a:t>
            </a:r>
          </a:p>
          <a:p>
            <a:r>
              <a:rPr lang="en-US" sz="1800" b="1" dirty="0" smtClean="0"/>
              <a:t>bound </a:t>
            </a:r>
            <a:r>
              <a:rPr lang="en-US" sz="1800" b="1" dirty="0"/>
              <a:t>latency </a:t>
            </a:r>
            <a:r>
              <a:rPr lang="en-US" sz="1800" dirty="0"/>
              <a:t>and </a:t>
            </a:r>
            <a:r>
              <a:rPr lang="en-US" sz="1800" b="1" dirty="0"/>
              <a:t>maximize throughput</a:t>
            </a:r>
            <a:endParaRPr lang="en-US" sz="1800" dirty="0"/>
          </a:p>
          <a:p>
            <a:pPr lvl="1"/>
            <a:r>
              <a:rPr lang="en-US" sz="1500" dirty="0"/>
              <a:t>through </a:t>
            </a:r>
            <a:r>
              <a:rPr lang="en-US" sz="1500" i="1" dirty="0"/>
              <a:t>caching, adaptive batching, model replication</a:t>
            </a:r>
          </a:p>
          <a:p>
            <a:r>
              <a:rPr lang="en-US" sz="1800" dirty="0"/>
              <a:t>enable </a:t>
            </a:r>
            <a:r>
              <a:rPr lang="en-US" sz="1800" i="1" dirty="0"/>
              <a:t>robust</a:t>
            </a:r>
            <a:r>
              <a:rPr lang="en-US" sz="1800" dirty="0"/>
              <a:t> </a:t>
            </a:r>
            <a:r>
              <a:rPr lang="en-US" sz="1800" b="1" dirty="0"/>
              <a:t>online learning </a:t>
            </a:r>
            <a:r>
              <a:rPr lang="en-US" sz="1800" dirty="0"/>
              <a:t>and </a:t>
            </a:r>
            <a:r>
              <a:rPr lang="en-US" sz="1800" b="1" dirty="0"/>
              <a:t>personalization</a:t>
            </a:r>
            <a:r>
              <a:rPr lang="en-US" sz="1800" dirty="0"/>
              <a:t> </a:t>
            </a:r>
          </a:p>
          <a:p>
            <a:pPr lvl="1"/>
            <a:r>
              <a:rPr lang="en-US" sz="1500" dirty="0"/>
              <a:t>through </a:t>
            </a:r>
            <a:r>
              <a:rPr lang="en-US" sz="1500" i="1" dirty="0"/>
              <a:t>model selection and ensemble algorithms</a:t>
            </a:r>
          </a:p>
          <a:p>
            <a:pPr marL="10715" indent="0">
              <a:buNone/>
            </a:pPr>
            <a:r>
              <a:rPr lang="en-US" sz="1800" b="1" i="1" dirty="0"/>
              <a:t>without modifying</a:t>
            </a:r>
            <a:r>
              <a:rPr lang="en-US" sz="1800" i="1" dirty="0"/>
              <a:t> machine learning </a:t>
            </a:r>
            <a:r>
              <a:rPr lang="en-US" sz="1800" b="1" i="1" dirty="0"/>
              <a:t>frameworks</a:t>
            </a:r>
            <a:r>
              <a:rPr lang="en-US" sz="1800" i="1" dirty="0"/>
              <a:t> or front-end </a:t>
            </a:r>
            <a:r>
              <a:rPr lang="en-US" sz="1800" b="1" i="1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59632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/>
      <p:bldP spid="3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34175" y="2891097"/>
            <a:ext cx="8508092" cy="68701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7074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1310" y="2949134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  <a:endParaRPr lang="en-US" sz="33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2296805" y="1897817"/>
            <a:ext cx="1846210" cy="822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5402" y="1054295"/>
            <a:ext cx="1827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7" y="1897817"/>
            <a:ext cx="1768030" cy="82296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4176" y="1054295"/>
            <a:ext cx="1744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41" y="1897817"/>
            <a:ext cx="1154888" cy="822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49644" y="1054295"/>
            <a:ext cx="133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596" y="1754134"/>
            <a:ext cx="1127681" cy="96664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86272" y="1054295"/>
            <a:ext cx="1264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199" y="1897817"/>
            <a:ext cx="1598012" cy="82296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245199" y="1054295"/>
            <a:ext cx="1598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6" y="4411007"/>
            <a:ext cx="2663660" cy="5697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476" y="3806589"/>
            <a:ext cx="1524000" cy="55245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7476961" y="3794068"/>
            <a:ext cx="1329087" cy="908380"/>
            <a:chOff x="8558827" y="2824768"/>
            <a:chExt cx="1772116" cy="121117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693" y="3930203"/>
            <a:ext cx="1227320" cy="10002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5623" y="4530970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5413" y="4422350"/>
            <a:ext cx="1221868" cy="58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6494" y="4700793"/>
            <a:ext cx="1535773" cy="37043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60532" y="3701587"/>
            <a:ext cx="1745037" cy="889360"/>
            <a:chOff x="5142568" y="1782082"/>
            <a:chExt cx="2913611" cy="148492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54" y="3903618"/>
            <a:ext cx="1550736" cy="3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7842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2316379"/>
            <a:ext cx="8508092" cy="11282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2591941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4056353" y="906772"/>
            <a:ext cx="1432079" cy="6507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64" y="906772"/>
            <a:ext cx="1371436" cy="65075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86" y="906772"/>
            <a:ext cx="895830" cy="65075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7643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47" y="906772"/>
            <a:ext cx="1239555" cy="650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1017417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72372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72372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742582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6" y="4411007"/>
            <a:ext cx="2663660" cy="56972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476" y="3806589"/>
            <a:ext cx="1524000" cy="552450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7476961" y="3794068"/>
            <a:ext cx="1329087" cy="908380"/>
            <a:chOff x="8558827" y="2824768"/>
            <a:chExt cx="1772116" cy="1211174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89" name="Rectangle 88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693" y="3930203"/>
            <a:ext cx="1227320" cy="1000266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2975623" y="4530970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5413" y="4422350"/>
            <a:ext cx="1221868" cy="58205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6494" y="4700793"/>
            <a:ext cx="1535773" cy="370437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2160532" y="3701587"/>
            <a:ext cx="1745037" cy="889360"/>
            <a:chOff x="5142568" y="1782082"/>
            <a:chExt cx="2913611" cy="1484924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54" y="3903618"/>
            <a:ext cx="1550736" cy="3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4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082772" y="4265808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23768" y="4265808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4154" y="4265808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154" y="838764"/>
            <a:ext cx="8508114" cy="7842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2316379"/>
            <a:ext cx="8508092" cy="11282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2591941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906772"/>
            <a:ext cx="1432079" cy="6507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906772"/>
            <a:ext cx="1371436" cy="65075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906772"/>
            <a:ext cx="895830" cy="65075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7643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906772"/>
            <a:ext cx="1239555" cy="6507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4384483"/>
            <a:ext cx="1524000" cy="552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14268" y="4408731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153" y="1017417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72372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72372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742582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4429957"/>
            <a:ext cx="2410180" cy="5155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249671"/>
            <a:ext cx="1323450" cy="98661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122778" y="4549508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4559510" y="4265808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59510" y="5017250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483928" y="4354174"/>
            <a:ext cx="1745037" cy="889360"/>
            <a:chOff x="5142568" y="1782082"/>
            <a:chExt cx="2913611" cy="148492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344121" cy="61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728547" y="4082815"/>
            <a:ext cx="1329087" cy="908380"/>
            <a:chOff x="8558827" y="2824768"/>
            <a:chExt cx="1772116" cy="121117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13321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33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8987" y="4237457"/>
            <a:ext cx="1221868" cy="582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2355" y="4549508"/>
            <a:ext cx="1535773" cy="370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1078" y="3923087"/>
            <a:ext cx="1550736" cy="358392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34153" y="3978292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23768" y="3978292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559510" y="3978292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082772" y="3978292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50671" y="3474152"/>
            <a:ext cx="945027" cy="476289"/>
            <a:chOff x="992955" y="4658605"/>
            <a:chExt cx="1260036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145716" y="3474152"/>
            <a:ext cx="945027" cy="476289"/>
            <a:chOff x="992955" y="4658605"/>
            <a:chExt cx="1260036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678442" y="3474152"/>
            <a:ext cx="945027" cy="476289"/>
            <a:chOff x="992955" y="4658605"/>
            <a:chExt cx="1260036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421446" y="3474152"/>
            <a:ext cx="945027" cy="476289"/>
            <a:chOff x="992955" y="4658605"/>
            <a:chExt cx="1260036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51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34175" y="1840587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1767926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4056353" y="906772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64" y="906772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86" y="906772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47" y="906772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887919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33644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33644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35530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479949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6026" y="2960089"/>
            <a:ext cx="8248048" cy="885843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6"/>
              <a:ext cx="474924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6026" y="2332691"/>
            <a:ext cx="8248048" cy="553998"/>
            <a:chOff x="634701" y="3110253"/>
            <a:chExt cx="10997397" cy="738664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5577" y="3110253"/>
              <a:ext cx="60529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Improve accuracy through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bandit </a:t>
              </a:r>
              <a:r>
                <a:rPr lang="en-US" sz="15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methods</a:t>
              </a:r>
              <a:r>
                <a:rPr lang="en-US" sz="1500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</a:t>
              </a:r>
              <a:r>
                <a:rPr lang="en-US" sz="1500" b="1" i="1" dirty="0" smtClean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ensembles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 learning</a:t>
              </a:r>
              <a:r>
                <a:rPr lang="en-US" sz="15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and </a:t>
              </a:r>
              <a:r>
                <a:rPr lang="en-US" sz="15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personalization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082772" y="4799492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023768" y="4799492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34154" y="4799492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44" y="4918167"/>
            <a:ext cx="1524000" cy="55245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3214268" y="4942415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968" y="4963641"/>
            <a:ext cx="2410180" cy="51551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783355"/>
            <a:ext cx="1323450" cy="986614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4559510" y="4799492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59510" y="5550934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34153" y="4511976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023768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559510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82772" y="4511976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850671" y="4007836"/>
            <a:ext cx="945027" cy="476289"/>
            <a:chOff x="992955" y="4658605"/>
            <a:chExt cx="1260036" cy="635052"/>
          </a:xfrm>
        </p:grpSpPr>
        <p:sp>
          <p:nvSpPr>
            <p:cNvPr id="95" name="Up-Down Arrow 94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145716" y="4007836"/>
            <a:ext cx="945027" cy="476289"/>
            <a:chOff x="992955" y="4658605"/>
            <a:chExt cx="1260036" cy="635052"/>
          </a:xfrm>
        </p:grpSpPr>
        <p:sp>
          <p:nvSpPr>
            <p:cNvPr id="98" name="Up-Down Arrow 97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678442" y="4007836"/>
            <a:ext cx="945027" cy="476289"/>
            <a:chOff x="992955" y="4658605"/>
            <a:chExt cx="1260036" cy="635052"/>
          </a:xfrm>
        </p:grpSpPr>
        <p:sp>
          <p:nvSpPr>
            <p:cNvPr id="101" name="Up-Down Arrow 100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421446" y="4007836"/>
            <a:ext cx="945027" cy="476289"/>
            <a:chOff x="992955" y="4658605"/>
            <a:chExt cx="1260036" cy="635052"/>
          </a:xfrm>
        </p:grpSpPr>
        <p:sp>
          <p:nvSpPr>
            <p:cNvPr id="104" name="Up-Down Arrow 10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81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47" y="0"/>
            <a:ext cx="8243501" cy="119622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to do Research in AI Systems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46" y="992437"/>
            <a:ext cx="8065101" cy="4005040"/>
          </a:xfrm>
        </p:spPr>
        <p:txBody>
          <a:bodyPr>
            <a:normAutofit/>
          </a:bodyPr>
          <a:lstStyle/>
          <a:p>
            <a:pPr marL="468313" indent="-333375"/>
            <a:r>
              <a:rPr lang="en-US" dirty="0" smtClean="0"/>
              <a:t>Manage </a:t>
            </a:r>
            <a:r>
              <a:rPr lang="en-US" b="1" dirty="0" smtClean="0"/>
              <a:t>Complexity</a:t>
            </a:r>
          </a:p>
          <a:p>
            <a:pPr marL="862013" lvl="1" indent="-344488"/>
            <a:r>
              <a:rPr lang="en-US" dirty="0" smtClean="0">
                <a:sym typeface="Wingdings"/>
              </a:rPr>
              <a:t>seek parsimony in system design</a:t>
            </a:r>
          </a:p>
          <a:p>
            <a:pPr marL="862013" lvl="1" indent="-344488"/>
            <a:r>
              <a:rPr lang="en-US" dirty="0">
                <a:sym typeface="Wingdings"/>
              </a:rPr>
              <a:t>g</a:t>
            </a:r>
            <a:r>
              <a:rPr lang="en-US" dirty="0" smtClean="0">
                <a:sym typeface="Wingdings"/>
              </a:rPr>
              <a:t>reat systems research is often about what features are taken away</a:t>
            </a:r>
          </a:p>
          <a:p>
            <a:pPr marL="862013" lvl="1" indent="-344488"/>
            <a:r>
              <a:rPr lang="en-US" dirty="0" smtClean="0">
                <a:sym typeface="Wingdings"/>
              </a:rPr>
              <a:t>Do a few things well and be </a:t>
            </a:r>
            <a:r>
              <a:rPr lang="en-US" dirty="0" err="1" smtClean="0">
                <a:sym typeface="Wingdings"/>
              </a:rPr>
              <a:t>composable</a:t>
            </a:r>
            <a:endParaRPr lang="en-US" dirty="0" smtClean="0">
              <a:sym typeface="Wingdings"/>
            </a:endParaRPr>
          </a:p>
          <a:p>
            <a:pPr marL="811213" lvl="1" indent="-333375"/>
            <a:endParaRPr lang="en-US" dirty="0" smtClean="0">
              <a:sym typeface="Wingdings"/>
            </a:endParaRPr>
          </a:p>
          <a:p>
            <a:pPr marL="468313" indent="-333375"/>
            <a:r>
              <a:rPr lang="en-US" dirty="0" smtClean="0">
                <a:sym typeface="Wingdings"/>
              </a:rPr>
              <a:t>Identify </a:t>
            </a:r>
            <a:r>
              <a:rPr lang="en-US" b="1" dirty="0" smtClean="0">
                <a:sym typeface="Wingdings"/>
              </a:rPr>
              <a:t>Tradeoffs</a:t>
            </a:r>
          </a:p>
          <a:p>
            <a:pPr marL="862013" lvl="1" indent="-344488"/>
            <a:r>
              <a:rPr lang="en-US" dirty="0" smtClean="0">
                <a:sym typeface="Wingdings"/>
              </a:rPr>
              <a:t>With each design decision what do you gain and lose?</a:t>
            </a:r>
          </a:p>
          <a:p>
            <a:pPr marL="862013" lvl="1" indent="-344488"/>
            <a:r>
              <a:rPr lang="en-US" dirty="0" smtClean="0"/>
              <a:t>What trade-offs are fundamental?</a:t>
            </a:r>
          </a:p>
          <a:p>
            <a:pPr marL="811213" lvl="1" indent="-333375"/>
            <a:endParaRPr lang="en-US" b="1" dirty="0" smtClean="0"/>
          </a:p>
          <a:p>
            <a:pPr marL="468313" indent="-333375"/>
            <a:r>
              <a:rPr lang="en-US" b="1" dirty="0" smtClean="0"/>
              <a:t>Evaluate </a:t>
            </a:r>
            <a:r>
              <a:rPr lang="en-US" dirty="0" smtClean="0"/>
              <a:t>your System</a:t>
            </a:r>
          </a:p>
          <a:p>
            <a:pPr marL="862013" lvl="1" indent="-344488"/>
            <a:r>
              <a:rPr lang="en-US" b="1" dirty="0" smtClean="0"/>
              <a:t>Positive:</a:t>
            </a:r>
            <a:r>
              <a:rPr lang="en-US" dirty="0" smtClean="0"/>
              <a:t> How fast and scalable is it and </a:t>
            </a:r>
            <a:r>
              <a:rPr lang="en-US" i="1" dirty="0" smtClean="0"/>
              <a:t>why</a:t>
            </a:r>
            <a:r>
              <a:rPr lang="en-US" dirty="0" smtClean="0"/>
              <a:t>?</a:t>
            </a:r>
            <a:endParaRPr lang="en-US" dirty="0"/>
          </a:p>
          <a:p>
            <a:pPr marL="862013" lvl="1" indent="-344488"/>
            <a:r>
              <a:rPr lang="en-US" b="1" dirty="0" smtClean="0"/>
              <a:t>Negative:</a:t>
            </a:r>
            <a:r>
              <a:rPr lang="en-US" dirty="0" smtClean="0"/>
              <a:t> When does it fail and what are it’s </a:t>
            </a:r>
            <a:r>
              <a:rPr lang="en-US" i="1" dirty="0" smtClean="0"/>
              <a:t>limitations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1840587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1767926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906772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906772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906772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906772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887919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33644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33644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35530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479949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6026" y="2344728"/>
            <a:ext cx="8248048" cy="506728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6026" y="2960089"/>
            <a:ext cx="8248048" cy="885843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68" name="Rectangle 67"/>
          <p:cNvSpPr/>
          <p:nvPr/>
        </p:nvSpPr>
        <p:spPr>
          <a:xfrm>
            <a:off x="6082772" y="4799492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23768" y="4799492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34154" y="4799492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4918167"/>
            <a:ext cx="1524000" cy="55245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214268" y="4942415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4963641"/>
            <a:ext cx="2410180" cy="51551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783355"/>
            <a:ext cx="1323450" cy="986614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559510" y="4799492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559510" y="5550934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34153" y="4511976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023768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59510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82772" y="4511976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850671" y="4007836"/>
            <a:ext cx="945027" cy="476289"/>
            <a:chOff x="992955" y="4658605"/>
            <a:chExt cx="1260036" cy="635052"/>
          </a:xfrm>
        </p:grpSpPr>
        <p:sp>
          <p:nvSpPr>
            <p:cNvPr id="97" name="Up-Down Arrow 9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145716" y="4007836"/>
            <a:ext cx="945027" cy="476289"/>
            <a:chOff x="992955" y="4658605"/>
            <a:chExt cx="1260036" cy="635052"/>
          </a:xfrm>
        </p:grpSpPr>
        <p:sp>
          <p:nvSpPr>
            <p:cNvPr id="100" name="Up-Down Arrow 9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678442" y="4007836"/>
            <a:ext cx="945027" cy="476289"/>
            <a:chOff x="992955" y="4658605"/>
            <a:chExt cx="1260036" cy="635052"/>
          </a:xfrm>
        </p:grpSpPr>
        <p:sp>
          <p:nvSpPr>
            <p:cNvPr id="103" name="Up-Down Arrow 10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21446" y="4007836"/>
            <a:ext cx="945027" cy="476289"/>
            <a:chOff x="992955" y="4658605"/>
            <a:chExt cx="1260036" cy="635052"/>
          </a:xfrm>
        </p:grpSpPr>
        <p:sp>
          <p:nvSpPr>
            <p:cNvPr id="106" name="Up-Down Arrow 10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206133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-1993327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-1993327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-1993327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205056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-1993327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2012180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1563651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1563651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1544797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210443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334175" y="-1083919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2495" y="-1156580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76026" y="-579778"/>
            <a:ext cx="8248048" cy="506728"/>
            <a:chOff x="634701" y="3126303"/>
            <a:chExt cx="10997397" cy="675637"/>
          </a:xfrm>
        </p:grpSpPr>
        <p:sp>
          <p:nvSpPr>
            <p:cNvPr id="86" name="Rectangle 85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6026" y="35583"/>
            <a:ext cx="8248048" cy="885843"/>
            <a:chOff x="634701" y="3898271"/>
            <a:chExt cx="10997397" cy="1181124"/>
          </a:xfrm>
        </p:grpSpPr>
        <p:sp>
          <p:nvSpPr>
            <p:cNvPr id="89" name="Rectangle 88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6082772" y="1881815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023768" y="1881815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34154" y="1881815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2000490"/>
            <a:ext cx="1524000" cy="552450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214268" y="2024738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2045964"/>
            <a:ext cx="2410180" cy="51551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1865678"/>
            <a:ext cx="1323450" cy="986614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4559510" y="1881815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34153" y="1594299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023768" y="1594299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559510" y="1594299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082772" y="1594299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850671" y="1090159"/>
            <a:ext cx="945027" cy="476289"/>
            <a:chOff x="992955" y="4658605"/>
            <a:chExt cx="1260036" cy="635052"/>
          </a:xfrm>
        </p:grpSpPr>
        <p:sp>
          <p:nvSpPr>
            <p:cNvPr id="107" name="Up-Down Arrow 10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145716" y="1090159"/>
            <a:ext cx="945027" cy="476289"/>
            <a:chOff x="992955" y="4658605"/>
            <a:chExt cx="1260036" cy="635052"/>
          </a:xfrm>
        </p:grpSpPr>
        <p:sp>
          <p:nvSpPr>
            <p:cNvPr id="110" name="Up-Down Arrow 10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678442" y="1090159"/>
            <a:ext cx="945027" cy="476289"/>
            <a:chOff x="992955" y="4658605"/>
            <a:chExt cx="1260036" cy="635052"/>
          </a:xfrm>
        </p:grpSpPr>
        <p:sp>
          <p:nvSpPr>
            <p:cNvPr id="113" name="Up-Down Arrow 11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421446" y="1090159"/>
            <a:ext cx="945027" cy="476289"/>
            <a:chOff x="992955" y="4658605"/>
            <a:chExt cx="1260036" cy="635052"/>
          </a:xfrm>
        </p:grpSpPr>
        <p:sp>
          <p:nvSpPr>
            <p:cNvPr id="116" name="Up-Down Arrow 11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4559510" y="2633257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860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206133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-1993327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-1993327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-1993327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205056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-1993327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2012180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1563651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1563651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1544797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4175" y="-1083919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2495" y="-1156580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76026" y="-579778"/>
            <a:ext cx="8248048" cy="506728"/>
            <a:chOff x="634701" y="3126303"/>
            <a:chExt cx="10997397" cy="675637"/>
          </a:xfrm>
        </p:grpSpPr>
        <p:sp>
          <p:nvSpPr>
            <p:cNvPr id="86" name="Rectangle 85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6026" y="35583"/>
            <a:ext cx="8248048" cy="885843"/>
            <a:chOff x="634701" y="3898271"/>
            <a:chExt cx="10997397" cy="1181124"/>
          </a:xfrm>
        </p:grpSpPr>
        <p:sp>
          <p:nvSpPr>
            <p:cNvPr id="89" name="Rectangle 88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4153" y="1090159"/>
            <a:ext cx="2521382" cy="1535030"/>
            <a:chOff x="334153" y="1090159"/>
            <a:chExt cx="2521382" cy="1535030"/>
          </a:xfrm>
        </p:grpSpPr>
        <p:sp>
          <p:nvSpPr>
            <p:cNvPr id="95" name="Rectangle 94"/>
            <p:cNvSpPr/>
            <p:nvPr/>
          </p:nvSpPr>
          <p:spPr>
            <a:xfrm>
              <a:off x="334154" y="1881815"/>
              <a:ext cx="252138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968" y="2045964"/>
              <a:ext cx="2410180" cy="515510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334153" y="1594299"/>
              <a:ext cx="25213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850671" y="1090159"/>
              <a:ext cx="945027" cy="476289"/>
              <a:chOff x="992955" y="4658605"/>
              <a:chExt cx="1260036" cy="635052"/>
            </a:xfrm>
          </p:grpSpPr>
          <p:sp>
            <p:nvSpPr>
              <p:cNvPr id="107" name="Up-Down Arrow 10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023768" y="1090159"/>
            <a:ext cx="1358182" cy="1535030"/>
            <a:chOff x="3023768" y="1090159"/>
            <a:chExt cx="1358182" cy="1535030"/>
          </a:xfrm>
        </p:grpSpPr>
        <p:sp>
          <p:nvSpPr>
            <p:cNvPr id="94" name="Rectangle 93"/>
            <p:cNvSpPr/>
            <p:nvPr/>
          </p:nvSpPr>
          <p:spPr>
            <a:xfrm>
              <a:off x="3023768" y="1881815"/>
              <a:ext cx="1358182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214268" y="2024738"/>
              <a:ext cx="106631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dirty="0" err="1">
                  <a:solidFill>
                    <a:srgbClr val="000000"/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3300" dirty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023768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3145716" y="1090159"/>
              <a:ext cx="945027" cy="476289"/>
              <a:chOff x="992955" y="4658605"/>
              <a:chExt cx="1260036" cy="635052"/>
            </a:xfrm>
          </p:grpSpPr>
          <p:sp>
            <p:nvSpPr>
              <p:cNvPr id="110" name="Up-Down Arrow 10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559510" y="1090159"/>
            <a:ext cx="1358182" cy="1867021"/>
            <a:chOff x="4559510" y="1090159"/>
            <a:chExt cx="1358182" cy="186702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0033" y="1865678"/>
              <a:ext cx="1323450" cy="986614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4559510" y="18818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59510" y="26332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559510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4678442" y="1090159"/>
              <a:ext cx="945027" cy="476289"/>
              <a:chOff x="992955" y="4658605"/>
              <a:chExt cx="1260036" cy="635052"/>
            </a:xfrm>
          </p:grpSpPr>
          <p:sp>
            <p:nvSpPr>
              <p:cNvPr id="113" name="Up-Down Arrow 11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082772" y="1090159"/>
            <a:ext cx="2446891" cy="1535030"/>
            <a:chOff x="6082772" y="1090159"/>
            <a:chExt cx="2446891" cy="1535030"/>
          </a:xfrm>
        </p:grpSpPr>
        <p:grpSp>
          <p:nvGrpSpPr>
            <p:cNvPr id="29" name="Group 28"/>
            <p:cNvGrpSpPr/>
            <p:nvPr/>
          </p:nvGrpSpPr>
          <p:grpSpPr>
            <a:xfrm>
              <a:off x="8122778" y="2104432"/>
              <a:ext cx="406885" cy="110283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6082772" y="1881815"/>
              <a:ext cx="181420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0044" y="2000490"/>
              <a:ext cx="1524000" cy="552450"/>
            </a:xfrm>
            <a:prstGeom prst="rect">
              <a:avLst/>
            </a:prstGeom>
          </p:spPr>
        </p:pic>
        <p:sp>
          <p:nvSpPr>
            <p:cNvPr id="105" name="Rectangle 104"/>
            <p:cNvSpPr/>
            <p:nvPr/>
          </p:nvSpPr>
          <p:spPr>
            <a:xfrm>
              <a:off x="6082772" y="1594299"/>
              <a:ext cx="1814201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6421446" y="1090159"/>
              <a:ext cx="945027" cy="476289"/>
              <a:chOff x="992955" y="4658605"/>
              <a:chExt cx="1260036" cy="635052"/>
            </a:xfrm>
          </p:grpSpPr>
          <p:sp>
            <p:nvSpPr>
              <p:cNvPr id="116" name="Up-Down Arrow 115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0" y="-79980"/>
            <a:ext cx="9143999" cy="11418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5091339" y="248856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 Abstraction Layer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3250" y="2654311"/>
            <a:ext cx="7795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 models while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maximizing throughput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7074" y="3524990"/>
            <a:ext cx="752702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auto">
              <a:spcAft>
                <a:spcPts val="0"/>
              </a:spcAft>
              <a:buClr>
                <a:srgbClr val="000000"/>
              </a:buCl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Models run in separate processes as Docker containers</a:t>
            </a:r>
          </a:p>
          <a:p>
            <a:pPr marL="742950" lvl="1" indent="-285750" fontAlgn="auto">
              <a:spcAft>
                <a:spcPts val="0"/>
              </a:spcAft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Resource </a:t>
            </a:r>
            <a:r>
              <a:rPr lang="en-US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isolation</a:t>
            </a:r>
          </a:p>
        </p:txBody>
      </p:sp>
    </p:spTree>
    <p:extLst>
      <p:ext uri="{BB962C8B-B14F-4D97-AF65-F5344CB8AC3E}">
        <p14:creationId xmlns:p14="http://schemas.microsoft.com/office/powerpoint/2010/main" val="178065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206133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-1993327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-1993327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-1993327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205056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-1993327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2012180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1563651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1563651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1544797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4175" y="-1083919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2495" y="-1156580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76026" y="-579778"/>
            <a:ext cx="8248048" cy="506728"/>
            <a:chOff x="634701" y="3126303"/>
            <a:chExt cx="10997397" cy="675637"/>
          </a:xfrm>
        </p:grpSpPr>
        <p:sp>
          <p:nvSpPr>
            <p:cNvPr id="86" name="Rectangle 85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Anytime Predictions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76026" y="35583"/>
            <a:ext cx="8248048" cy="885843"/>
            <a:chOff x="634701" y="3898271"/>
            <a:chExt cx="10997397" cy="1181124"/>
          </a:xfrm>
        </p:grpSpPr>
        <p:sp>
          <p:nvSpPr>
            <p:cNvPr id="89" name="Rectangle 88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678277" y="1090159"/>
            <a:ext cx="2521382" cy="1535030"/>
            <a:chOff x="-678277" y="1090159"/>
            <a:chExt cx="2521382" cy="1535030"/>
          </a:xfrm>
        </p:grpSpPr>
        <p:sp>
          <p:nvSpPr>
            <p:cNvPr id="95" name="Rectangle 94"/>
            <p:cNvSpPr/>
            <p:nvPr/>
          </p:nvSpPr>
          <p:spPr>
            <a:xfrm>
              <a:off x="-678276" y="1881815"/>
              <a:ext cx="252138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43462" y="2045964"/>
              <a:ext cx="2410180" cy="515510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-678277" y="1594299"/>
              <a:ext cx="25213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Wrapper (MW)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-161759" y="1090159"/>
              <a:ext cx="945027" cy="476289"/>
              <a:chOff x="992955" y="4658605"/>
              <a:chExt cx="1260036" cy="635052"/>
            </a:xfrm>
          </p:grpSpPr>
          <p:sp>
            <p:nvSpPr>
              <p:cNvPr id="107" name="Up-Down Arrow 10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11338" y="1090159"/>
            <a:ext cx="1358182" cy="1535030"/>
            <a:chOff x="2011338" y="1090159"/>
            <a:chExt cx="1358182" cy="1535030"/>
          </a:xfrm>
        </p:grpSpPr>
        <p:sp>
          <p:nvSpPr>
            <p:cNvPr id="94" name="Rectangle 93"/>
            <p:cNvSpPr/>
            <p:nvPr/>
          </p:nvSpPr>
          <p:spPr>
            <a:xfrm>
              <a:off x="2011338" y="1881815"/>
              <a:ext cx="1358182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201838" y="2024738"/>
              <a:ext cx="106631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dirty="0" err="1">
                  <a:solidFill>
                    <a:srgbClr val="000000"/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3300" dirty="0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011338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133286" y="1090159"/>
              <a:ext cx="945027" cy="476289"/>
              <a:chOff x="992955" y="4658605"/>
              <a:chExt cx="1260036" cy="635052"/>
            </a:xfrm>
          </p:grpSpPr>
          <p:sp>
            <p:nvSpPr>
              <p:cNvPr id="110" name="Up-Down Arrow 10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47080" y="1090159"/>
            <a:ext cx="1358182" cy="1867021"/>
            <a:chOff x="3547080" y="1090159"/>
            <a:chExt cx="1358182" cy="1867021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7603" y="1865678"/>
              <a:ext cx="1323450" cy="986614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3547080" y="18818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547080" y="26332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547080" y="15942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666012" y="1090159"/>
              <a:ext cx="945027" cy="476289"/>
              <a:chOff x="992955" y="4658605"/>
              <a:chExt cx="1260036" cy="635052"/>
            </a:xfrm>
          </p:grpSpPr>
          <p:sp>
            <p:nvSpPr>
              <p:cNvPr id="113" name="Up-Down Arrow 11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935166" y="1090159"/>
            <a:ext cx="2446891" cy="1535030"/>
            <a:chOff x="7935166" y="1090159"/>
            <a:chExt cx="2446891" cy="1535030"/>
          </a:xfrm>
        </p:grpSpPr>
        <p:grpSp>
          <p:nvGrpSpPr>
            <p:cNvPr id="29" name="Group 28"/>
            <p:cNvGrpSpPr/>
            <p:nvPr/>
          </p:nvGrpSpPr>
          <p:grpSpPr>
            <a:xfrm>
              <a:off x="9975172" y="2104432"/>
              <a:ext cx="406885" cy="110283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7935166" y="1881815"/>
              <a:ext cx="1814201" cy="7433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2438" y="2000490"/>
              <a:ext cx="1524000" cy="552450"/>
            </a:xfrm>
            <a:prstGeom prst="rect">
              <a:avLst/>
            </a:prstGeom>
          </p:spPr>
        </p:pic>
        <p:sp>
          <p:nvSpPr>
            <p:cNvPr id="105" name="Rectangle 104"/>
            <p:cNvSpPr/>
            <p:nvPr/>
          </p:nvSpPr>
          <p:spPr>
            <a:xfrm>
              <a:off x="7935166" y="1594299"/>
              <a:ext cx="1814201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8273840" y="1090159"/>
              <a:ext cx="945027" cy="476289"/>
              <a:chOff x="992955" y="4658605"/>
              <a:chExt cx="1260036" cy="635052"/>
            </a:xfrm>
          </p:grpSpPr>
          <p:sp>
            <p:nvSpPr>
              <p:cNvPr id="116" name="Up-Down Arrow 115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010123" y="1087859"/>
            <a:ext cx="1358182" cy="1867021"/>
            <a:chOff x="5010123" y="1087859"/>
            <a:chExt cx="1358182" cy="1867021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0646" y="1863378"/>
              <a:ext cx="1323450" cy="986614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5010123" y="18795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010123" y="26309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010123" y="15919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129055" y="1087859"/>
              <a:ext cx="945027" cy="476289"/>
              <a:chOff x="992955" y="4658605"/>
              <a:chExt cx="1260036" cy="635052"/>
            </a:xfrm>
          </p:grpSpPr>
          <p:sp>
            <p:nvSpPr>
              <p:cNvPr id="77" name="Up-Down Arrow 7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6464923" y="1087859"/>
            <a:ext cx="1358182" cy="1867021"/>
            <a:chOff x="6464923" y="1087859"/>
            <a:chExt cx="1358182" cy="1867021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5446" y="1863378"/>
              <a:ext cx="1323450" cy="986614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6464923" y="1879515"/>
              <a:ext cx="1358182" cy="74337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64923" y="2630957"/>
              <a:ext cx="1358182" cy="32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464923" y="1591999"/>
              <a:ext cx="1358182" cy="30482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MW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6583855" y="1087859"/>
              <a:ext cx="945027" cy="476289"/>
              <a:chOff x="992955" y="4658605"/>
              <a:chExt cx="1260036" cy="635052"/>
            </a:xfrm>
          </p:grpSpPr>
          <p:sp>
            <p:nvSpPr>
              <p:cNvPr id="92" name="Up-Down Arrow 91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992955" y="4675478"/>
                <a:ext cx="109047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  <a:endPara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119" name="Rectangle 118"/>
          <p:cNvSpPr/>
          <p:nvPr/>
        </p:nvSpPr>
        <p:spPr>
          <a:xfrm>
            <a:off x="0" y="-79980"/>
            <a:ext cx="9143999" cy="11418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091339" y="248856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Model Abstraction Layer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250" y="2654311"/>
            <a:ext cx="7795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to models while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maximizing throughput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7074" y="3524990"/>
            <a:ext cx="752702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auto">
              <a:spcAft>
                <a:spcPts val="0"/>
              </a:spcAft>
              <a:buClr>
                <a:srgbClr val="000000"/>
              </a:buClr>
              <a:buFont typeface="Wingdings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Models run in separate processes as Docker containers</a:t>
            </a:r>
          </a:p>
          <a:p>
            <a:pPr marL="742950" lvl="1" indent="-285750" fontAlgn="auto">
              <a:spcAft>
                <a:spcPts val="0"/>
              </a:spcAft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Resource </a:t>
            </a:r>
            <a:r>
              <a:rPr lang="en-US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isolation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3250" y="4625411"/>
            <a:ext cx="8951795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" lvl="0" defTabSz="685783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1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Problem:</a:t>
            </a: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frameworks optimized for </a:t>
            </a:r>
            <a:r>
              <a:rPr lang="en-US" sz="21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batch processing </a:t>
            </a:r>
            <a:r>
              <a:rPr lang="en-US" sz="21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not </a:t>
            </a:r>
            <a:r>
              <a:rPr lang="en-US" sz="2100" b="1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latency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8399" y="4153883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auto">
              <a:spcAft>
                <a:spcPts val="0"/>
              </a:spcAft>
              <a:buFont typeface="Wingdings" charset="2"/>
              <a:buChar char="Ø"/>
            </a:pPr>
            <a:r>
              <a:rPr lang="en-US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Scaling under heavy load</a:t>
            </a:r>
            <a:endParaRPr lang="en-US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544517" y="1389606"/>
            <a:ext cx="2965192" cy="1485958"/>
            <a:chOff x="374332" y="1887984"/>
            <a:chExt cx="3953588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71080" cy="1600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03" y="-26093"/>
            <a:ext cx="9672621" cy="994172"/>
          </a:xfrm>
        </p:spPr>
        <p:txBody>
          <a:bodyPr>
            <a:normAutofit/>
          </a:bodyPr>
          <a:lstStyle/>
          <a:p>
            <a:r>
              <a:rPr lang="en-US" i="1" dirty="0"/>
              <a:t>Adaptive Batching </a:t>
            </a:r>
            <a:r>
              <a:rPr lang="en-US" dirty="0" smtClean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654" y="856993"/>
            <a:ext cx="5132950" cy="4202099"/>
          </a:xfrm>
        </p:spPr>
        <p:txBody>
          <a:bodyPr>
            <a:normAutofit/>
          </a:bodyPr>
          <a:lstStyle/>
          <a:p>
            <a:r>
              <a:rPr lang="en-US" dirty="0" smtClean="0"/>
              <a:t>Optimal batch depends on: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model and framework</a:t>
            </a:r>
          </a:p>
          <a:p>
            <a:pPr lvl="1"/>
            <a:r>
              <a:rPr lang="en-US" dirty="0" smtClean="0"/>
              <a:t>system load</a:t>
            </a:r>
          </a:p>
          <a:p>
            <a:pPr marL="10715" indent="0">
              <a:buNone/>
            </a:pPr>
            <a:endParaRPr lang="en-US" b="1" dirty="0" smtClean="0"/>
          </a:p>
          <a:p>
            <a:pPr marL="10715" indent="0">
              <a:buNone/>
            </a:pPr>
            <a:r>
              <a:rPr lang="en-US" b="1" dirty="0" smtClean="0"/>
              <a:t>Clipper Solution:</a:t>
            </a:r>
            <a:endParaRPr lang="en-US" b="1" i="1" dirty="0" smtClean="0"/>
          </a:p>
          <a:p>
            <a:pPr marL="10715" indent="0" algn="ctr">
              <a:spcBef>
                <a:spcPts val="1650"/>
              </a:spcBef>
              <a:spcAft>
                <a:spcPts val="900"/>
              </a:spcAft>
              <a:buNone/>
            </a:pPr>
            <a:r>
              <a:rPr lang="en-US" i="1" dirty="0" smtClean="0"/>
              <a:t>be as </a:t>
            </a:r>
            <a:r>
              <a:rPr lang="en-US" b="1" i="1" dirty="0" smtClean="0"/>
              <a:t>slow</a:t>
            </a:r>
            <a:r>
              <a:rPr lang="en-US" i="1" dirty="0" smtClean="0"/>
              <a:t> as </a:t>
            </a:r>
            <a:r>
              <a:rPr lang="en-US" b="1" i="1" dirty="0" smtClean="0"/>
              <a:t>allowed</a:t>
            </a:r>
            <a:r>
              <a:rPr lang="is-IS" i="1" dirty="0" smtClean="0"/>
              <a:t>…</a:t>
            </a:r>
            <a:endParaRPr lang="en-US" i="1" dirty="0"/>
          </a:p>
          <a:p>
            <a:r>
              <a:rPr lang="en-US" dirty="0" smtClean="0"/>
              <a:t>Application specifies latency objective</a:t>
            </a:r>
          </a:p>
          <a:p>
            <a:r>
              <a:rPr lang="en-US" dirty="0" smtClean="0"/>
              <a:t>Clipper uses TCP-like tuning algorithm to </a:t>
            </a:r>
            <a:r>
              <a:rPr lang="en-US" b="1" dirty="0" smtClean="0"/>
              <a:t>increase latency </a:t>
            </a:r>
            <a:r>
              <a:rPr lang="en-US" dirty="0" smtClean="0"/>
              <a:t>up to the objective</a:t>
            </a:r>
            <a:endParaRPr lang="en-US" b="1" dirty="0" smtClean="0"/>
          </a:p>
        </p:txBody>
      </p:sp>
      <p:grpSp>
        <p:nvGrpSpPr>
          <p:cNvPr id="43" name="Group 42"/>
          <p:cNvGrpSpPr/>
          <p:nvPr/>
        </p:nvGrpSpPr>
        <p:grpSpPr>
          <a:xfrm>
            <a:off x="734393" y="1835882"/>
            <a:ext cx="1007498" cy="832338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42503" y="856993"/>
            <a:ext cx="3316182" cy="12204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Why batching helps:</a:t>
            </a:r>
            <a:endParaRPr lang="en-US" sz="2100" b="1" dirty="0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84827" y="3040453"/>
            <a:ext cx="3281756" cy="833563"/>
            <a:chOff x="257964" y="4321743"/>
            <a:chExt cx="4375675" cy="1111417"/>
          </a:xfrm>
        </p:grpSpPr>
        <p:sp>
          <p:nvSpPr>
            <p:cNvPr id="45" name="Rectangle 44"/>
            <p:cNvSpPr/>
            <p:nvPr/>
          </p:nvSpPr>
          <p:spPr>
            <a:xfrm>
              <a:off x="257964" y="4432482"/>
              <a:ext cx="1895819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0715"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94939" y="4040237"/>
            <a:ext cx="3171008" cy="834143"/>
            <a:chOff x="1036903" y="5632838"/>
            <a:chExt cx="4228011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526332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/>
            <a:srcRect t="15757" b="17033"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3708594" y="797283"/>
            <a:ext cx="0" cy="4151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21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8" y="1380832"/>
            <a:ext cx="7509169" cy="28591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1739" y="1067152"/>
            <a:ext cx="3652156" cy="45050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961547" y="2412366"/>
            <a:ext cx="3102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538085" y="2396541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24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6652" y="4274895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Sizes (Queries)</a:t>
            </a:r>
          </a:p>
        </p:txBody>
      </p:sp>
      <p:sp>
        <p:nvSpPr>
          <p:cNvPr id="11" name="TextBox 10"/>
          <p:cNvSpPr txBox="1"/>
          <p:nvPr/>
        </p:nvSpPr>
        <p:spPr>
          <a:xfrm rot="21112386">
            <a:off x="3184511" y="1853574"/>
            <a:ext cx="15728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BF2DC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12" name="TextBox 11"/>
          <p:cNvSpPr txBox="1"/>
          <p:nvPr/>
        </p:nvSpPr>
        <p:spPr>
          <a:xfrm rot="20901430">
            <a:off x="4794033" y="2378708"/>
            <a:ext cx="16834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70AD47">
                    <a:lumMod val="50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P99 Latency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47" y="72979"/>
            <a:ext cx="7886700" cy="994172"/>
          </a:xfrm>
        </p:spPr>
        <p:txBody>
          <a:bodyPr>
            <a:normAutofit/>
          </a:bodyPr>
          <a:lstStyle/>
          <a:p>
            <a:r>
              <a:rPr lang="en-US" sz="3600" dirty="0"/>
              <a:t>Tensor Flow Conv. Net (GPU)</a:t>
            </a:r>
          </a:p>
        </p:txBody>
      </p:sp>
      <p:sp>
        <p:nvSpPr>
          <p:cNvPr id="13" name="TextBox 12"/>
          <p:cNvSpPr txBox="1"/>
          <p:nvPr/>
        </p:nvSpPr>
        <p:spPr>
          <a:xfrm rot="21045469">
            <a:off x="4853550" y="2950509"/>
            <a:ext cx="17443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Avg. Latency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4088" y="2527343"/>
            <a:ext cx="1388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Latency</a:t>
            </a:r>
            <a:endParaRPr lang="en-US" sz="24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Deadline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268496" y="1067313"/>
            <a:ext cx="3914353" cy="3230068"/>
            <a:chOff x="1691329" y="1423083"/>
            <a:chExt cx="5219136" cy="4306757"/>
          </a:xfrm>
        </p:grpSpPr>
        <p:sp>
          <p:nvSpPr>
            <p:cNvPr id="24" name="TextBox 23"/>
            <p:cNvSpPr txBox="1"/>
            <p:nvPr/>
          </p:nvSpPr>
          <p:spPr>
            <a:xfrm>
              <a:off x="1691329" y="1423083"/>
              <a:ext cx="464486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000" dirty="0">
                  <a:solidFill>
                    <a:srgbClr val="ED7D3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901129" y="1516932"/>
              <a:ext cx="1009336" cy="4212908"/>
              <a:chOff x="5901129" y="1486952"/>
              <a:chExt cx="1009336" cy="421290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6405797" y="1486952"/>
                <a:ext cx="0" cy="3654675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54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56" y="111512"/>
            <a:ext cx="7842967" cy="49063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4762" y="423746"/>
            <a:ext cx="326702" cy="38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1221" y="669077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(QPS)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966" y="2497772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(𝜇s)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500839" y="1364104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4368" y="15877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65470" y="3091199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9669" y="298929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87" y="3620004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20000 is</a:t>
            </a:r>
          </a:p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38489" y="2430519"/>
            <a:ext cx="9182489" cy="2675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471845" y="2160480"/>
            <a:ext cx="6344694" cy="828810"/>
            <a:chOff x="2600945" y="3996340"/>
            <a:chExt cx="6344694" cy="828810"/>
          </a:xfrm>
        </p:grpSpPr>
        <p:sp>
          <p:nvSpPr>
            <p:cNvPr id="12" name="TextBox 11"/>
            <p:cNvSpPr txBox="1"/>
            <p:nvPr/>
          </p:nvSpPr>
          <p:spPr>
            <a:xfrm rot="19565100">
              <a:off x="2600945" y="399634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No-Op</a:t>
              </a: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9838301">
              <a:off x="4427681" y="4106757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PySpark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9838301">
              <a:off x="3160319" y="4170606"/>
              <a:ext cx="16845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Random Forrest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9838301">
              <a:off x="5459610" y="4106758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9838301">
              <a:off x="6487600" y="4087210"/>
              <a:ext cx="12723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/>
                <a:t>Kernel SVM</a:t>
              </a:r>
              <a:endParaRPr lang="en-US" dirty="0" smtClean="0"/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9838301">
              <a:off x="7307562" y="4178819"/>
              <a:ext cx="1638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Log. Regression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21334" y="446889"/>
            <a:ext cx="5408196" cy="1664467"/>
            <a:chOff x="2821334" y="446889"/>
            <a:chExt cx="5408196" cy="1664467"/>
          </a:xfrm>
        </p:grpSpPr>
        <p:sp>
          <p:nvSpPr>
            <p:cNvPr id="19" name="Rectangle 18"/>
            <p:cNvSpPr/>
            <p:nvPr/>
          </p:nvSpPr>
          <p:spPr>
            <a:xfrm>
              <a:off x="2821334" y="1189918"/>
              <a:ext cx="222421" cy="9214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66931" y="1669080"/>
              <a:ext cx="222421" cy="4422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96993" y="1550020"/>
              <a:ext cx="222421" cy="56133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27055" y="1182130"/>
              <a:ext cx="222421" cy="9292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07109" y="1219200"/>
              <a:ext cx="222421" cy="8921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33608" y="446889"/>
              <a:ext cx="406682" cy="1305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56" y="111512"/>
            <a:ext cx="7842967" cy="49063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4762" y="423746"/>
            <a:ext cx="326702" cy="38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1221" y="669077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(QPS)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966" y="2497772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(𝜇s)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500839" y="1364104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4368" y="15877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65470" y="3091199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9669" y="298929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87" y="3620004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20000 is</a:t>
            </a:r>
          </a:p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21334" y="446889"/>
            <a:ext cx="5408196" cy="1664467"/>
            <a:chOff x="2821334" y="446889"/>
            <a:chExt cx="5408196" cy="1664467"/>
          </a:xfrm>
        </p:grpSpPr>
        <p:sp>
          <p:nvSpPr>
            <p:cNvPr id="21" name="Rectangle 20"/>
            <p:cNvSpPr/>
            <p:nvPr/>
          </p:nvSpPr>
          <p:spPr>
            <a:xfrm>
              <a:off x="2821334" y="1189918"/>
              <a:ext cx="222421" cy="9214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66931" y="1669080"/>
              <a:ext cx="222421" cy="4422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96993" y="1550020"/>
              <a:ext cx="222421" cy="56133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27055" y="1182130"/>
              <a:ext cx="222421" cy="9292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07109" y="1219200"/>
              <a:ext cx="222421" cy="89215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833608" y="446889"/>
              <a:ext cx="406682" cy="1305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818324" y="3069525"/>
            <a:ext cx="5405027" cy="762674"/>
            <a:chOff x="2818324" y="3074605"/>
            <a:chExt cx="5405027" cy="762674"/>
          </a:xfrm>
        </p:grpSpPr>
        <p:sp>
          <p:nvSpPr>
            <p:cNvPr id="27" name="Rectangle 26"/>
            <p:cNvSpPr/>
            <p:nvPr/>
          </p:nvSpPr>
          <p:spPr>
            <a:xfrm>
              <a:off x="2818324" y="3288632"/>
              <a:ext cx="222421" cy="5486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64813" y="3272590"/>
              <a:ext cx="222421" cy="5646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6993" y="3293713"/>
              <a:ext cx="222421" cy="5435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5078" y="3293713"/>
              <a:ext cx="222421" cy="5435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64338" y="3074605"/>
              <a:ext cx="222421" cy="76267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000930" y="3283637"/>
              <a:ext cx="222421" cy="55364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436880" y="3890074"/>
            <a:ext cx="6707120" cy="1215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471845" y="3943169"/>
            <a:ext cx="6344694" cy="828810"/>
            <a:chOff x="2600945" y="3996340"/>
            <a:chExt cx="6344694" cy="828810"/>
          </a:xfrm>
        </p:grpSpPr>
        <p:sp>
          <p:nvSpPr>
            <p:cNvPr id="14" name="TextBox 13"/>
            <p:cNvSpPr txBox="1"/>
            <p:nvPr/>
          </p:nvSpPr>
          <p:spPr>
            <a:xfrm rot="19565100">
              <a:off x="2600945" y="399634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No-Op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9838301">
              <a:off x="4427681" y="4106757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PySpark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9838301">
              <a:off x="3160319" y="4170606"/>
              <a:ext cx="16845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Random Forrest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9838301">
              <a:off x="5459610" y="4106758"/>
              <a:ext cx="1249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Linear SVM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 rot="19838301">
              <a:off x="6487600" y="4087210"/>
              <a:ext cx="12723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/>
                <a:t>Kernel SVM</a:t>
              </a:r>
              <a:endParaRPr lang="en-US" dirty="0" smtClean="0"/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 rot="19838301">
              <a:off x="7307562" y="4178819"/>
              <a:ext cx="1638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Log. Regression</a:t>
              </a:r>
            </a:p>
            <a:p>
              <a:pPr algn="ctr"/>
              <a:r>
                <a:rPr lang="en-US" dirty="0" smtClean="0"/>
                <a:t>(SK-Learn)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546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46" y="-6285"/>
            <a:ext cx="7886700" cy="994172"/>
          </a:xfrm>
        </p:spPr>
        <p:txBody>
          <a:bodyPr/>
          <a:lstStyle/>
          <a:p>
            <a:r>
              <a:rPr lang="en-US" dirty="0" smtClean="0"/>
              <a:t>Overhead of modularity?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5" y="810816"/>
            <a:ext cx="5316093" cy="4148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7418" y="3373883"/>
            <a:ext cx="30266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The decoupled Clipper architecture can 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be as 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fast as 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the</a:t>
            </a:r>
            <a:b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in-process approach 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>adopted by 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500" i="1" dirty="0" err="1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r>
              <a:rPr lang="en-US" sz="1500" i="1" dirty="0">
                <a:solidFill>
                  <a:schemeClr val="accent4">
                    <a:lumMod val="75000"/>
                  </a:schemeClr>
                </a:solidFill>
              </a:rPr>
              <a:t>-Serving</a:t>
            </a:r>
            <a: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sz="1500" i="1" dirty="0" smtClean="0">
                <a:solidFill>
                  <a:schemeClr val="accent4">
                    <a:lumMod val="75000"/>
                  </a:schemeClr>
                </a:solidFill>
              </a:rPr>
            </a:br>
            <a:endParaRPr lang="en-US" sz="15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10800000">
            <a:off x="276048" y="1556989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467" y="20345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427612" y="1736500"/>
            <a:ext cx="412595" cy="495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33799" y="1397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7029" y="2265305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4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0000 is</a:t>
            </a:r>
          </a:p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Good Enough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149"/>
          <p:cNvSpPr/>
          <p:nvPr/>
        </p:nvSpPr>
        <p:spPr>
          <a:xfrm>
            <a:off x="6297285" y="3127301"/>
            <a:ext cx="467968" cy="810527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  <a:gd name="connsiteX0" fmla="*/ 0 w 628462"/>
              <a:gd name="connsiteY0" fmla="*/ 436359 h 1043075"/>
              <a:gd name="connsiteX1" fmla="*/ 470437 w 628462"/>
              <a:gd name="connsiteY1" fmla="*/ 0 h 1043075"/>
              <a:gd name="connsiteX2" fmla="*/ 628462 w 628462"/>
              <a:gd name="connsiteY2" fmla="*/ 570976 h 1043075"/>
              <a:gd name="connsiteX3" fmla="*/ 149014 w 628462"/>
              <a:gd name="connsiteY3" fmla="*/ 1043075 h 1043075"/>
              <a:gd name="connsiteX4" fmla="*/ 0 w 628462"/>
              <a:gd name="connsiteY4" fmla="*/ 436359 h 1043075"/>
              <a:gd name="connsiteX0" fmla="*/ 0 w 623957"/>
              <a:gd name="connsiteY0" fmla="*/ 436359 h 1043075"/>
              <a:gd name="connsiteX1" fmla="*/ 470437 w 623957"/>
              <a:gd name="connsiteY1" fmla="*/ 0 h 1043075"/>
              <a:gd name="connsiteX2" fmla="*/ 623957 w 623957"/>
              <a:gd name="connsiteY2" fmla="*/ 588367 h 1043075"/>
              <a:gd name="connsiteX3" fmla="*/ 149014 w 623957"/>
              <a:gd name="connsiteY3" fmla="*/ 1043075 h 1043075"/>
              <a:gd name="connsiteX4" fmla="*/ 0 w 623957"/>
              <a:gd name="connsiteY4" fmla="*/ 436359 h 10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957" h="1043075">
                <a:moveTo>
                  <a:pt x="0" y="436359"/>
                </a:moveTo>
                <a:lnTo>
                  <a:pt x="470437" y="0"/>
                </a:lnTo>
                <a:lnTo>
                  <a:pt x="623957" y="588367"/>
                </a:lnTo>
                <a:lnTo>
                  <a:pt x="149014" y="1043075"/>
                </a:lnTo>
                <a:lnTo>
                  <a:pt x="0" y="436359"/>
                </a:lnTo>
                <a:close/>
              </a:path>
            </a:pathLst>
          </a:custGeom>
          <a:solidFill>
            <a:srgbClr val="A58FC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9" name="Freeform 148"/>
          <p:cNvSpPr/>
          <p:nvPr/>
        </p:nvSpPr>
        <p:spPr>
          <a:xfrm>
            <a:off x="5702663" y="2504874"/>
            <a:ext cx="471347" cy="840932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  <a:gd name="connsiteX0" fmla="*/ 0 w 650984"/>
              <a:gd name="connsiteY0" fmla="*/ 475488 h 1090899"/>
              <a:gd name="connsiteX1" fmla="*/ 488455 w 650984"/>
              <a:gd name="connsiteY1" fmla="*/ 0 h 1090899"/>
              <a:gd name="connsiteX2" fmla="*/ 650984 w 650984"/>
              <a:gd name="connsiteY2" fmla="*/ 636190 h 1090899"/>
              <a:gd name="connsiteX3" fmla="*/ 158023 w 650984"/>
              <a:gd name="connsiteY3" fmla="*/ 1090899 h 1090899"/>
              <a:gd name="connsiteX4" fmla="*/ 0 w 650984"/>
              <a:gd name="connsiteY4" fmla="*/ 475488 h 1090899"/>
              <a:gd name="connsiteX0" fmla="*/ 0 w 628462"/>
              <a:gd name="connsiteY0" fmla="*/ 475488 h 1090899"/>
              <a:gd name="connsiteX1" fmla="*/ 488455 w 628462"/>
              <a:gd name="connsiteY1" fmla="*/ 0 h 1090899"/>
              <a:gd name="connsiteX2" fmla="*/ 628462 w 628462"/>
              <a:gd name="connsiteY2" fmla="*/ 610105 h 1090899"/>
              <a:gd name="connsiteX3" fmla="*/ 158023 w 628462"/>
              <a:gd name="connsiteY3" fmla="*/ 1090899 h 1090899"/>
              <a:gd name="connsiteX4" fmla="*/ 0 w 628462"/>
              <a:gd name="connsiteY4" fmla="*/ 475488 h 1090899"/>
              <a:gd name="connsiteX0" fmla="*/ 0 w 628462"/>
              <a:gd name="connsiteY0" fmla="*/ 475488 h 1082204"/>
              <a:gd name="connsiteX1" fmla="*/ 488455 w 628462"/>
              <a:gd name="connsiteY1" fmla="*/ 0 h 1082204"/>
              <a:gd name="connsiteX2" fmla="*/ 628462 w 628462"/>
              <a:gd name="connsiteY2" fmla="*/ 610105 h 1082204"/>
              <a:gd name="connsiteX3" fmla="*/ 149014 w 628462"/>
              <a:gd name="connsiteY3" fmla="*/ 1082204 h 1082204"/>
              <a:gd name="connsiteX4" fmla="*/ 0 w 628462"/>
              <a:gd name="connsiteY4" fmla="*/ 475488 h 10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462" h="1082204">
                <a:moveTo>
                  <a:pt x="0" y="475488"/>
                </a:moveTo>
                <a:lnTo>
                  <a:pt x="488455" y="0"/>
                </a:lnTo>
                <a:lnTo>
                  <a:pt x="628462" y="610105"/>
                </a:lnTo>
                <a:lnTo>
                  <a:pt x="149014" y="1082204"/>
                </a:lnTo>
                <a:lnTo>
                  <a:pt x="0" y="475488"/>
                </a:lnTo>
                <a:close/>
              </a:path>
            </a:pathLst>
          </a:custGeom>
          <a:solidFill>
            <a:srgbClr val="DE84A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8" name="Freeform 147"/>
          <p:cNvSpPr/>
          <p:nvPr/>
        </p:nvSpPr>
        <p:spPr>
          <a:xfrm>
            <a:off x="5812506" y="2978758"/>
            <a:ext cx="491617" cy="847688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32966"/>
              <a:gd name="connsiteY0" fmla="*/ 449403 h 1086552"/>
              <a:gd name="connsiteX1" fmla="*/ 474943 w 632966"/>
              <a:gd name="connsiteY1" fmla="*/ 0 h 1086552"/>
              <a:gd name="connsiteX2" fmla="*/ 632966 w 632966"/>
              <a:gd name="connsiteY2" fmla="*/ 627495 h 1086552"/>
              <a:gd name="connsiteX3" fmla="*/ 162528 w 632966"/>
              <a:gd name="connsiteY3" fmla="*/ 1086552 h 1086552"/>
              <a:gd name="connsiteX4" fmla="*/ 0 w 632966"/>
              <a:gd name="connsiteY4" fmla="*/ 449403 h 1086552"/>
              <a:gd name="connsiteX0" fmla="*/ 0 w 632966"/>
              <a:gd name="connsiteY0" fmla="*/ 453750 h 1090899"/>
              <a:gd name="connsiteX1" fmla="*/ 492960 w 632966"/>
              <a:gd name="connsiteY1" fmla="*/ 0 h 1090899"/>
              <a:gd name="connsiteX2" fmla="*/ 632966 w 632966"/>
              <a:gd name="connsiteY2" fmla="*/ 631842 h 1090899"/>
              <a:gd name="connsiteX3" fmla="*/ 162528 w 632966"/>
              <a:gd name="connsiteY3" fmla="*/ 1090899 h 1090899"/>
              <a:gd name="connsiteX4" fmla="*/ 0 w 632966"/>
              <a:gd name="connsiteY4" fmla="*/ 453750 h 1090899"/>
              <a:gd name="connsiteX0" fmla="*/ 0 w 655489"/>
              <a:gd name="connsiteY0" fmla="*/ 453750 h 1090899"/>
              <a:gd name="connsiteX1" fmla="*/ 492960 w 655489"/>
              <a:gd name="connsiteY1" fmla="*/ 0 h 1090899"/>
              <a:gd name="connsiteX2" fmla="*/ 655489 w 655489"/>
              <a:gd name="connsiteY2" fmla="*/ 636190 h 1090899"/>
              <a:gd name="connsiteX3" fmla="*/ 162528 w 655489"/>
              <a:gd name="connsiteY3" fmla="*/ 1090899 h 1090899"/>
              <a:gd name="connsiteX4" fmla="*/ 0 w 655489"/>
              <a:gd name="connsiteY4" fmla="*/ 453750 h 10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489" h="1090899">
                <a:moveTo>
                  <a:pt x="0" y="453750"/>
                </a:moveTo>
                <a:lnTo>
                  <a:pt x="492960" y="0"/>
                </a:lnTo>
                <a:lnTo>
                  <a:pt x="655489" y="636190"/>
                </a:lnTo>
                <a:lnTo>
                  <a:pt x="162528" y="1090899"/>
                </a:lnTo>
                <a:lnTo>
                  <a:pt x="0" y="45375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7" name="Freeform 146"/>
          <p:cNvSpPr/>
          <p:nvPr/>
        </p:nvSpPr>
        <p:spPr>
          <a:xfrm>
            <a:off x="4988818" y="3217579"/>
            <a:ext cx="484860" cy="834176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30997 w 619453"/>
              <a:gd name="connsiteY3" fmla="*/ 1086552 h 1086552"/>
              <a:gd name="connsiteX4" fmla="*/ 0 w 619453"/>
              <a:gd name="connsiteY4" fmla="*/ 445056 h 1086552"/>
              <a:gd name="connsiteX0" fmla="*/ 0 w 650984"/>
              <a:gd name="connsiteY0" fmla="*/ 479836 h 1086552"/>
              <a:gd name="connsiteX1" fmla="*/ 492961 w 650984"/>
              <a:gd name="connsiteY1" fmla="*/ 0 h 1086552"/>
              <a:gd name="connsiteX2" fmla="*/ 650984 w 650984"/>
              <a:gd name="connsiteY2" fmla="*/ 627495 h 1086552"/>
              <a:gd name="connsiteX3" fmla="*/ 162528 w 650984"/>
              <a:gd name="connsiteY3" fmla="*/ 1086552 h 1086552"/>
              <a:gd name="connsiteX4" fmla="*/ 0 w 650984"/>
              <a:gd name="connsiteY4" fmla="*/ 479836 h 1086552"/>
              <a:gd name="connsiteX0" fmla="*/ 0 w 646480"/>
              <a:gd name="connsiteY0" fmla="*/ 479836 h 1086552"/>
              <a:gd name="connsiteX1" fmla="*/ 492961 w 646480"/>
              <a:gd name="connsiteY1" fmla="*/ 0 h 1086552"/>
              <a:gd name="connsiteX2" fmla="*/ 646480 w 646480"/>
              <a:gd name="connsiteY2" fmla="*/ 605758 h 1086552"/>
              <a:gd name="connsiteX3" fmla="*/ 162528 w 646480"/>
              <a:gd name="connsiteY3" fmla="*/ 1086552 h 1086552"/>
              <a:gd name="connsiteX4" fmla="*/ 0 w 646480"/>
              <a:gd name="connsiteY4" fmla="*/ 479836 h 1086552"/>
              <a:gd name="connsiteX0" fmla="*/ 0 w 646480"/>
              <a:gd name="connsiteY0" fmla="*/ 479836 h 1073509"/>
              <a:gd name="connsiteX1" fmla="*/ 492961 w 646480"/>
              <a:gd name="connsiteY1" fmla="*/ 0 h 1073509"/>
              <a:gd name="connsiteX2" fmla="*/ 646480 w 646480"/>
              <a:gd name="connsiteY2" fmla="*/ 605758 h 1073509"/>
              <a:gd name="connsiteX3" fmla="*/ 153520 w 646480"/>
              <a:gd name="connsiteY3" fmla="*/ 1073509 h 1073509"/>
              <a:gd name="connsiteX4" fmla="*/ 0 w 646480"/>
              <a:gd name="connsiteY4" fmla="*/ 479836 h 10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480" h="1073509">
                <a:moveTo>
                  <a:pt x="0" y="479836"/>
                </a:moveTo>
                <a:lnTo>
                  <a:pt x="492961" y="0"/>
                </a:lnTo>
                <a:lnTo>
                  <a:pt x="646480" y="605758"/>
                </a:lnTo>
                <a:lnTo>
                  <a:pt x="153520" y="1073509"/>
                </a:lnTo>
                <a:lnTo>
                  <a:pt x="0" y="47983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6" name="Freeform 145"/>
          <p:cNvSpPr/>
          <p:nvPr/>
        </p:nvSpPr>
        <p:spPr>
          <a:xfrm>
            <a:off x="5468526" y="3343696"/>
            <a:ext cx="464590" cy="844310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45056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45056 h 1086552"/>
              <a:gd name="connsiteX0" fmla="*/ 0 w 619453"/>
              <a:gd name="connsiteY0" fmla="*/ 445056 h 1086552"/>
              <a:gd name="connsiteX1" fmla="*/ 461430 w 619453"/>
              <a:gd name="connsiteY1" fmla="*/ 0 h 1086552"/>
              <a:gd name="connsiteX2" fmla="*/ 619453 w 619453"/>
              <a:gd name="connsiteY2" fmla="*/ 627495 h 1086552"/>
              <a:gd name="connsiteX3" fmla="*/ 149015 w 619453"/>
              <a:gd name="connsiteY3" fmla="*/ 1086552 h 1086552"/>
              <a:gd name="connsiteX4" fmla="*/ 0 w 619453"/>
              <a:gd name="connsiteY4" fmla="*/ 445056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453" h="1086552">
                <a:moveTo>
                  <a:pt x="0" y="445056"/>
                </a:moveTo>
                <a:lnTo>
                  <a:pt x="461430" y="0"/>
                </a:lnTo>
                <a:lnTo>
                  <a:pt x="619453" y="627495"/>
                </a:lnTo>
                <a:lnTo>
                  <a:pt x="149015" y="1086552"/>
                </a:lnTo>
                <a:lnTo>
                  <a:pt x="0" y="445056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6534717" y="2251942"/>
            <a:ext cx="474240" cy="876845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7122421" y="2845118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1" name="Freeform 140"/>
          <p:cNvSpPr/>
          <p:nvPr/>
        </p:nvSpPr>
        <p:spPr>
          <a:xfrm>
            <a:off x="7017591" y="2371559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6650146" y="2741089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9" name="Freeform 138"/>
          <p:cNvSpPr/>
          <p:nvPr/>
        </p:nvSpPr>
        <p:spPr>
          <a:xfrm>
            <a:off x="6868460" y="3677796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6760622" y="3207506"/>
            <a:ext cx="474240" cy="83788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  <a:gd name="connsiteX0" fmla="*/ 0 w 610444"/>
              <a:gd name="connsiteY0" fmla="*/ 466793 h 1117178"/>
              <a:gd name="connsiteX1" fmla="*/ 461430 w 610444"/>
              <a:gd name="connsiteY1" fmla="*/ 0 h 1117178"/>
              <a:gd name="connsiteX2" fmla="*/ 610444 w 610444"/>
              <a:gd name="connsiteY2" fmla="*/ 623146 h 1117178"/>
              <a:gd name="connsiteX3" fmla="*/ 122765 w 610444"/>
              <a:gd name="connsiteY3" fmla="*/ 1117178 h 1117178"/>
              <a:gd name="connsiteX4" fmla="*/ 0 w 610444"/>
              <a:gd name="connsiteY4" fmla="*/ 466793 h 1117178"/>
              <a:gd name="connsiteX0" fmla="*/ 0 w 632320"/>
              <a:gd name="connsiteY0" fmla="*/ 497419 h 1117178"/>
              <a:gd name="connsiteX1" fmla="*/ 483306 w 632320"/>
              <a:gd name="connsiteY1" fmla="*/ 0 h 1117178"/>
              <a:gd name="connsiteX2" fmla="*/ 632320 w 632320"/>
              <a:gd name="connsiteY2" fmla="*/ 623146 h 1117178"/>
              <a:gd name="connsiteX3" fmla="*/ 144641 w 632320"/>
              <a:gd name="connsiteY3" fmla="*/ 1117178 h 1117178"/>
              <a:gd name="connsiteX4" fmla="*/ 0 w 632320"/>
              <a:gd name="connsiteY4" fmla="*/ 497419 h 111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0" h="1117178">
                <a:moveTo>
                  <a:pt x="0" y="497419"/>
                </a:moveTo>
                <a:lnTo>
                  <a:pt x="483306" y="0"/>
                </a:lnTo>
                <a:lnTo>
                  <a:pt x="632320" y="623146"/>
                </a:lnTo>
                <a:lnTo>
                  <a:pt x="144641" y="1117178"/>
                </a:lnTo>
                <a:lnTo>
                  <a:pt x="0" y="49741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" name="Freeform 136"/>
          <p:cNvSpPr/>
          <p:nvPr/>
        </p:nvSpPr>
        <p:spPr>
          <a:xfrm>
            <a:off x="6410075" y="3572811"/>
            <a:ext cx="457833" cy="81491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5360744" y="2868392"/>
            <a:ext cx="457833" cy="81491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4775262" y="2291519"/>
            <a:ext cx="477521" cy="828040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4" h="1104053">
                <a:moveTo>
                  <a:pt x="0" y="484293"/>
                </a:moveTo>
                <a:lnTo>
                  <a:pt x="487680" y="0"/>
                </a:lnTo>
                <a:lnTo>
                  <a:pt x="636694" y="623146"/>
                </a:lnTo>
                <a:lnTo>
                  <a:pt x="149014" y="1104053"/>
                </a:lnTo>
                <a:lnTo>
                  <a:pt x="0" y="4842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5249785" y="2410151"/>
            <a:ext cx="457833" cy="814914"/>
          </a:xfrm>
          <a:custGeom>
            <a:avLst/>
            <a:gdLst>
              <a:gd name="connsiteX0" fmla="*/ 0 w 636694"/>
              <a:gd name="connsiteY0" fmla="*/ 484293 h 1104053"/>
              <a:gd name="connsiteX1" fmla="*/ 487680 w 636694"/>
              <a:gd name="connsiteY1" fmla="*/ 0 h 1104053"/>
              <a:gd name="connsiteX2" fmla="*/ 636694 w 636694"/>
              <a:gd name="connsiteY2" fmla="*/ 623146 h 1104053"/>
              <a:gd name="connsiteX3" fmla="*/ 149014 w 636694"/>
              <a:gd name="connsiteY3" fmla="*/ 1104053 h 1104053"/>
              <a:gd name="connsiteX4" fmla="*/ 0 w 636694"/>
              <a:gd name="connsiteY4" fmla="*/ 484293 h 1104053"/>
              <a:gd name="connsiteX0" fmla="*/ 0 w 610444"/>
              <a:gd name="connsiteY0" fmla="*/ 466793 h 1104053"/>
              <a:gd name="connsiteX1" fmla="*/ 461430 w 610444"/>
              <a:gd name="connsiteY1" fmla="*/ 0 h 1104053"/>
              <a:gd name="connsiteX2" fmla="*/ 610444 w 610444"/>
              <a:gd name="connsiteY2" fmla="*/ 623146 h 1104053"/>
              <a:gd name="connsiteX3" fmla="*/ 122764 w 610444"/>
              <a:gd name="connsiteY3" fmla="*/ 1104053 h 1104053"/>
              <a:gd name="connsiteX4" fmla="*/ 0 w 610444"/>
              <a:gd name="connsiteY4" fmla="*/ 466793 h 1104053"/>
              <a:gd name="connsiteX0" fmla="*/ 0 w 610444"/>
              <a:gd name="connsiteY0" fmla="*/ 466793 h 1086552"/>
              <a:gd name="connsiteX1" fmla="*/ 461430 w 610444"/>
              <a:gd name="connsiteY1" fmla="*/ 0 h 1086552"/>
              <a:gd name="connsiteX2" fmla="*/ 610444 w 610444"/>
              <a:gd name="connsiteY2" fmla="*/ 623146 h 1086552"/>
              <a:gd name="connsiteX3" fmla="*/ 149015 w 610444"/>
              <a:gd name="connsiteY3" fmla="*/ 1086552 h 1086552"/>
              <a:gd name="connsiteX4" fmla="*/ 0 w 610444"/>
              <a:gd name="connsiteY4" fmla="*/ 466793 h 108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44" h="1086552">
                <a:moveTo>
                  <a:pt x="0" y="466793"/>
                </a:moveTo>
                <a:lnTo>
                  <a:pt x="461430" y="0"/>
                </a:lnTo>
                <a:lnTo>
                  <a:pt x="610444" y="623146"/>
                </a:lnTo>
                <a:lnTo>
                  <a:pt x="149015" y="1086552"/>
                </a:lnTo>
                <a:lnTo>
                  <a:pt x="0" y="46679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34" y="-112481"/>
            <a:ext cx="7886700" cy="994172"/>
          </a:xfrm>
        </p:spPr>
        <p:txBody>
          <a:bodyPr/>
          <a:lstStyle/>
          <a:p>
            <a:r>
              <a:rPr lang="en-US" i="1" dirty="0"/>
              <a:t>Approximate </a:t>
            </a:r>
            <a:r>
              <a:rPr lang="en-US" i="1" dirty="0" smtClean="0"/>
              <a:t>Caching to </a:t>
            </a:r>
            <a:r>
              <a:rPr lang="en-US" dirty="0" smtClean="0"/>
              <a:t>Reduce Latency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654" y="856993"/>
            <a:ext cx="5132950" cy="1009907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en-US" b="1" dirty="0" smtClean="0"/>
              <a:t>Clipper Solution: </a:t>
            </a:r>
            <a:r>
              <a:rPr lang="en-US" b="1" i="1" dirty="0" smtClean="0"/>
              <a:t>Approximate Caching</a:t>
            </a:r>
          </a:p>
          <a:p>
            <a:pPr marL="10715" indent="0" algn="ctr">
              <a:spcBef>
                <a:spcPts val="1650"/>
              </a:spcBef>
              <a:spcAft>
                <a:spcPts val="900"/>
              </a:spcAft>
              <a:buNone/>
            </a:pPr>
            <a:r>
              <a:rPr lang="en-US" dirty="0" smtClean="0"/>
              <a:t>apply</a:t>
            </a:r>
            <a:r>
              <a:rPr lang="en-US" i="1" dirty="0" smtClean="0"/>
              <a:t> locality sensitive hash functions</a:t>
            </a:r>
            <a:endParaRPr lang="en-US" i="1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142503" y="856992"/>
            <a:ext cx="3502788" cy="2324065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Opportunity for caching</a:t>
            </a: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endParaRPr lang="en-US" sz="2100" b="1" dirty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</a:pPr>
            <a:r>
              <a:rPr lang="en-US" sz="2100" dirty="0">
                <a:solidFill>
                  <a:srgbClr val="000000"/>
                </a:solidFill>
              </a:rPr>
              <a:t>Need for </a:t>
            </a:r>
            <a:r>
              <a:rPr lang="en-US" sz="2100" b="1" dirty="0">
                <a:solidFill>
                  <a:srgbClr val="000000"/>
                </a:solidFill>
              </a:rPr>
              <a:t>approximation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3708594" y="797283"/>
            <a:ext cx="0" cy="4151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495073" y="1297051"/>
            <a:ext cx="2954473" cy="1332419"/>
            <a:chOff x="660098" y="1729401"/>
            <a:chExt cx="3939297" cy="1776558"/>
          </a:xfrm>
        </p:grpSpPr>
        <p:sp>
          <p:nvSpPr>
            <p:cNvPr id="39" name="Rectangle 38"/>
            <p:cNvSpPr/>
            <p:nvPr/>
          </p:nvSpPr>
          <p:spPr>
            <a:xfrm>
              <a:off x="1786660" y="2017516"/>
              <a:ext cx="2812735" cy="1231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0715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Popular </a:t>
              </a: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items may </a:t>
              </a:r>
              <a:b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be evaluated</a:t>
              </a:r>
              <a:r>
                <a: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/>
              </a:r>
              <a:br>
                <a: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</a:br>
              <a:r>
                <a:rPr lang="en-US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frequently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8" y="1729401"/>
              <a:ext cx="1049190" cy="177655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59141" y="4456681"/>
            <a:ext cx="3517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High Dimensional and continuous valued queries have low cache hit rate.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34022" y="3170925"/>
            <a:ext cx="3610405" cy="1222837"/>
            <a:chOff x="-45363" y="4227900"/>
            <a:chExt cx="4813873" cy="1630449"/>
          </a:xfrm>
        </p:grpSpPr>
        <p:grpSp>
          <p:nvGrpSpPr>
            <p:cNvPr id="20" name="Group 19"/>
            <p:cNvGrpSpPr/>
            <p:nvPr/>
          </p:nvGrpSpPr>
          <p:grpSpPr>
            <a:xfrm>
              <a:off x="-45363" y="4227900"/>
              <a:ext cx="2299110" cy="1594226"/>
              <a:chOff x="-45363" y="4227900"/>
              <a:chExt cx="2299110" cy="159422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37012" l="34375" r="65625">
                            <a14:foregroundMark x1="41927" y1="14063" x2="40625" y2="16602"/>
                            <a14:foregroundMark x1="39583" y1="16211" x2="38281" y2="19043"/>
                            <a14:foregroundMark x1="36979" y1="35254" x2="41016" y2="35352"/>
                            <a14:foregroundMark x1="36979" y1="19629" x2="36849" y2="21191"/>
                            <a14:backgroundMark x1="45443" y1="488" x2="50911" y2="488"/>
                          </a14:backgroundRemoval>
                        </a14:imgEffect>
                      </a14:imgLayer>
                    </a14:imgProps>
                  </a:ext>
                </a:extLst>
              </a:blip>
              <a:srcRect l="32541" r="33543" b="62256"/>
              <a:stretch/>
            </p:blipFill>
            <p:spPr>
              <a:xfrm>
                <a:off x="558886" y="4227900"/>
                <a:ext cx="1074371" cy="1594226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-45363" y="4883696"/>
                <a:ext cx="2299110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>
                      <a:glow rad="101600">
                        <a:srgbClr val="FFFFFF">
                          <a:alpha val="60000"/>
                        </a:srgb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Bag-of-Words </a:t>
                </a:r>
              </a:p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effectLst>
                      <a:glow rad="101600">
                        <a:srgbClr val="FFFFFF">
                          <a:alpha val="60000"/>
                        </a:srgb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Model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176902" y="4230970"/>
              <a:ext cx="2591608" cy="1627379"/>
              <a:chOff x="2176902" y="4230970"/>
              <a:chExt cx="2591608" cy="162737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76902" y="4230970"/>
                <a:ext cx="2591608" cy="1627379"/>
                <a:chOff x="2374996" y="4241409"/>
                <a:chExt cx="2591608" cy="1627379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4996" y="4457783"/>
                  <a:ext cx="1210854" cy="1364343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0534" t="3065" r="16606"/>
                <a:stretch/>
              </p:blipFill>
              <p:spPr>
                <a:xfrm>
                  <a:off x="3473462" y="4241409"/>
                  <a:ext cx="857459" cy="1140795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88574" y="4661158"/>
                  <a:ext cx="1278030" cy="1207630"/>
                </a:xfrm>
                <a:prstGeom prst="rect">
                  <a:avLst/>
                </a:prstGeom>
              </p:spPr>
            </p:pic>
          </p:grpSp>
          <p:sp>
            <p:nvSpPr>
              <p:cNvPr id="46" name="Rectangle 45"/>
              <p:cNvSpPr/>
              <p:nvPr/>
            </p:nvSpPr>
            <p:spPr>
              <a:xfrm>
                <a:off x="2723385" y="4981023"/>
                <a:ext cx="1681307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>
                    <a:solidFill>
                      <a:srgbClr val="000000"/>
                    </a:solidFill>
                    <a:effectLst>
                      <a:glow rad="101600">
                        <a:srgbClr val="FFFFFF">
                          <a:alpha val="60000"/>
                        </a:srgbClr>
                      </a:glow>
                    </a:effectLst>
                    <a:latin typeface="Helvetica Neue" charset="0"/>
                    <a:ea typeface="Helvetica Neue" charset="0"/>
                    <a:cs typeface="Helvetica Neue" charset="0"/>
                  </a:rPr>
                  <a:t>Images</a:t>
                </a:r>
                <a:endParaRPr lang="en-US" b="1" dirty="0">
                  <a:solidFill>
                    <a:srgbClr val="000000"/>
                  </a:solidFill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4236309" y="2134658"/>
            <a:ext cx="3946072" cy="2329543"/>
            <a:chOff x="5537200" y="3193142"/>
            <a:chExt cx="5261429" cy="310605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8167914" y="3193142"/>
              <a:ext cx="0" cy="310605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537200" y="4746170"/>
              <a:ext cx="5261429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957420" y="2428353"/>
            <a:ext cx="2332114" cy="1683239"/>
            <a:chOff x="6843490" y="3416713"/>
            <a:chExt cx="3109485" cy="2244318"/>
          </a:xfrm>
        </p:grpSpPr>
        <p:sp>
          <p:nvSpPr>
            <p:cNvPr id="38" name="Oval 37"/>
            <p:cNvSpPr/>
            <p:nvPr/>
          </p:nvSpPr>
          <p:spPr>
            <a:xfrm>
              <a:off x="6887029" y="35059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017658" y="365835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843490" y="373818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543214" y="399107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653394" y="51044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17520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001033" y="518872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68194" y="508232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9195190" y="341671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067501" y="359547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925363" y="3700033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9851375" y="3901831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696933" y="39215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827562" y="407396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653394" y="419380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9405609" y="5133126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939141" y="5108893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9369987" y="5414052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989941" y="5479989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9449026" y="5559431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750243" y="4199802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283775" y="417556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727746" y="448072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992259" y="4634006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236955" y="3709159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679679" y="49189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7930780" y="4030510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032259" y="4978268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8742834" y="5020567"/>
              <a:ext cx="1016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161262" y="4894500"/>
              <a:ext cx="101600" cy="1016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941236" y="2134849"/>
            <a:ext cx="4239562" cy="2329022"/>
            <a:chOff x="5488578" y="3025374"/>
            <a:chExt cx="5652749" cy="3105363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5872858" y="3032431"/>
              <a:ext cx="2187255" cy="2187256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894362" y="3040444"/>
              <a:ext cx="2919836" cy="2919835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502499" y="3040190"/>
              <a:ext cx="3082977" cy="308297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7317619" y="3025374"/>
              <a:ext cx="3085916" cy="308591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077210" y="3065942"/>
              <a:ext cx="3056782" cy="3056782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831295" y="3861009"/>
              <a:ext cx="2269728" cy="2269728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9606949" y="4591730"/>
              <a:ext cx="1534378" cy="1534377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5488578" y="3032431"/>
              <a:ext cx="1800511" cy="1416472"/>
              <a:chOff x="5488578" y="3032431"/>
              <a:chExt cx="1800511" cy="1416472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V="1">
                <a:off x="5872616" y="3032431"/>
                <a:ext cx="1416473" cy="1416472"/>
              </a:xfrm>
              <a:prstGeom prst="line">
                <a:avLst/>
              </a:prstGeom>
              <a:ln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 rot="18900000">
                <a:off x="5488578" y="3823883"/>
                <a:ext cx="11909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srgbClr val="70AD47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2</a:t>
                </a:r>
                <a:endParaRPr lang="en-US" dirty="0">
                  <a:solidFill>
                    <a:srgbClr val="70AD47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4576064" y="1764933"/>
            <a:ext cx="3297861" cy="2697703"/>
            <a:chOff x="6335015" y="2532153"/>
            <a:chExt cx="4397147" cy="3596937"/>
          </a:xfrm>
        </p:grpSpPr>
        <p:cxnSp>
          <p:nvCxnSpPr>
            <p:cNvPr id="114" name="Straight Connector 113"/>
            <p:cNvCxnSpPr/>
            <p:nvPr/>
          </p:nvCxnSpPr>
          <p:spPr>
            <a:xfrm flipH="1" flipV="1">
              <a:off x="7037377" y="3025119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8222540" y="3055503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7607473" y="3025118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9398450" y="3054936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783383" y="3024551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9998627" y="3042400"/>
              <a:ext cx="733535" cy="3073587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6335015" y="2532153"/>
              <a:ext cx="820831" cy="3536169"/>
              <a:chOff x="6335015" y="2532153"/>
              <a:chExt cx="820831" cy="3536169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 flipH="1" flipV="1">
                <a:off x="6386061" y="2842846"/>
                <a:ext cx="769785" cy="3225476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8" name="TextBox 127"/>
              <p:cNvSpPr txBox="1"/>
              <p:nvPr/>
            </p:nvSpPr>
            <p:spPr>
              <a:xfrm rot="4584479">
                <a:off x="5985774" y="2881394"/>
                <a:ext cx="1190924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srgbClr val="ED7D3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Hash 1</a:t>
                </a:r>
                <a:endParaRPr lang="en-US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sp>
        <p:nvSpPr>
          <p:cNvPr id="153" name="Oval 152"/>
          <p:cNvSpPr/>
          <p:nvPr/>
        </p:nvSpPr>
        <p:spPr>
          <a:xfrm>
            <a:off x="7245310" y="2557609"/>
            <a:ext cx="148493" cy="1484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7242186" y="2547502"/>
            <a:ext cx="163342" cy="16334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7421155" y="3601473"/>
            <a:ext cx="148493" cy="1484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6" name="Rounded Rectangular Callout 155"/>
          <p:cNvSpPr/>
          <p:nvPr/>
        </p:nvSpPr>
        <p:spPr>
          <a:xfrm>
            <a:off x="7511991" y="1967663"/>
            <a:ext cx="1232999" cy="451577"/>
          </a:xfrm>
          <a:prstGeom prst="wedgeRoundRectCallout">
            <a:avLst>
              <a:gd name="adj1" fmla="val -60491"/>
              <a:gd name="adj2" fmla="val 89837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Cache Hit</a:t>
            </a:r>
          </a:p>
        </p:txBody>
      </p:sp>
      <p:sp>
        <p:nvSpPr>
          <p:cNvPr id="157" name="Rounded Rectangular Callout 156"/>
          <p:cNvSpPr/>
          <p:nvPr/>
        </p:nvSpPr>
        <p:spPr>
          <a:xfrm>
            <a:off x="7461480" y="2971462"/>
            <a:ext cx="1393606" cy="451577"/>
          </a:xfrm>
          <a:prstGeom prst="wedgeRoundRectCallout">
            <a:avLst>
              <a:gd name="adj1" fmla="val -42822"/>
              <a:gd name="adj2" fmla="val 9276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Cache Miss</a:t>
            </a:r>
          </a:p>
        </p:txBody>
      </p:sp>
      <p:sp>
        <p:nvSpPr>
          <p:cNvPr id="158" name="Oval 157"/>
          <p:cNvSpPr/>
          <p:nvPr/>
        </p:nvSpPr>
        <p:spPr>
          <a:xfrm>
            <a:off x="7124020" y="4043692"/>
            <a:ext cx="148493" cy="1484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0" name="Rounded Rectangular Callout 159"/>
          <p:cNvSpPr/>
          <p:nvPr/>
        </p:nvSpPr>
        <p:spPr>
          <a:xfrm>
            <a:off x="7600582" y="3736429"/>
            <a:ext cx="1232999" cy="451577"/>
          </a:xfrm>
          <a:prstGeom prst="wedgeRoundRectCallout">
            <a:avLst>
              <a:gd name="adj1" fmla="val -72557"/>
              <a:gd name="adj2" fmla="val 2957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Cache Hit</a:t>
            </a:r>
          </a:p>
        </p:txBody>
      </p:sp>
      <p:sp>
        <p:nvSpPr>
          <p:cNvPr id="161" name="Oval 160"/>
          <p:cNvSpPr/>
          <p:nvPr/>
        </p:nvSpPr>
        <p:spPr>
          <a:xfrm>
            <a:off x="7114149" y="4029921"/>
            <a:ext cx="163342" cy="163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" name="Rounded Rectangular Callout 162"/>
          <p:cNvSpPr/>
          <p:nvPr/>
        </p:nvSpPr>
        <p:spPr>
          <a:xfrm>
            <a:off x="7615558" y="4257295"/>
            <a:ext cx="1232999" cy="451577"/>
          </a:xfrm>
          <a:prstGeom prst="wedgeRoundRectCallout">
            <a:avLst>
              <a:gd name="adj1" fmla="val -76383"/>
              <a:gd name="adj2" fmla="val -7087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Error</a:t>
            </a:r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114149" y="4029558"/>
            <a:ext cx="163342" cy="16334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3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49" grpId="0" animBg="1"/>
      <p:bldP spid="148" grpId="0" animBg="1"/>
      <p:bldP spid="147" grpId="0" animBg="1"/>
      <p:bldP spid="146" grpId="0" animBg="1"/>
      <p:bldP spid="144" grpId="0" animBg="1"/>
      <p:bldP spid="142" grpId="0" animBg="1"/>
      <p:bldP spid="141" grpId="0" animBg="1"/>
      <p:bldP spid="140" grpId="0" animBg="1"/>
      <p:bldP spid="139" grpId="0" animBg="1"/>
      <p:bldP spid="138" grpId="0" animBg="1"/>
      <p:bldP spid="137" grpId="0" animBg="1"/>
      <p:bldP spid="136" grpId="0" animBg="1"/>
      <p:bldP spid="134" grpId="0" animBg="1"/>
      <p:bldP spid="135" grpId="0" animBg="1"/>
      <p:bldP spid="3" grpId="0" build="p"/>
      <p:bldP spid="44" grpId="0" build="p" bldLvl="2"/>
      <p:bldP spid="7" grpId="0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60" grpId="0" animBg="1"/>
      <p:bldP spid="161" grpId="0" animBg="1"/>
      <p:bldP spid="163" grpId="0" animBg="1"/>
      <p:bldP spid="1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5" y="156955"/>
            <a:ext cx="4534853" cy="1312069"/>
          </a:xfrm>
        </p:spPr>
        <p:txBody>
          <a:bodyPr>
            <a:normAutofit fontScale="90000"/>
          </a:bodyPr>
          <a:lstStyle/>
          <a:p>
            <a:r>
              <a:rPr lang="en-US" sz="3975" dirty="0"/>
              <a:t>Hemingway</a:t>
            </a:r>
            <a:r>
              <a:rPr lang="en-US" sz="2700" baseline="30000" dirty="0"/>
              <a:t>*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700" dirty="0"/>
              <a:t>Modeling Throughput and </a:t>
            </a:r>
            <a:br>
              <a:rPr lang="en-US" sz="2700" dirty="0"/>
            </a:br>
            <a:r>
              <a:rPr lang="en-US" sz="2700" dirty="0"/>
              <a:t>Convergence for ML 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249" y="1686113"/>
            <a:ext cx="8561070" cy="1077717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030" y="4889584"/>
            <a:ext cx="3550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05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Ernest </a:t>
            </a:r>
            <a:r>
              <a:rPr lang="en-US" sz="105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System in NSDI’16</a:t>
            </a:r>
            <a:endParaRPr lang="en-US" sz="105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549" y="156955"/>
            <a:ext cx="10287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314" y="171212"/>
            <a:ext cx="10287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96" y="171212"/>
            <a:ext cx="1028700" cy="1028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4875" y="11953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1713" y="119533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Pan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7725" y="119533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Zheng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85397" y="4251235"/>
            <a:ext cx="3040336" cy="553998"/>
            <a:chOff x="1178308" y="4678963"/>
            <a:chExt cx="4053781" cy="738664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7434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1500" b="1" i="1" dirty="0" err="1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1500" b="1" i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93345" y="4251235"/>
            <a:ext cx="2820845" cy="553998"/>
            <a:chOff x="1597408" y="5455920"/>
            <a:chExt cx="3761127" cy="73866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90079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1500" b="1" i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41935" y="3032942"/>
            <a:ext cx="2167340" cy="1367191"/>
            <a:chOff x="6893521" y="4084113"/>
            <a:chExt cx="2889786" cy="1822920"/>
          </a:xfrm>
        </p:grpSpPr>
        <p:grpSp>
          <p:nvGrpSpPr>
            <p:cNvPr id="33" name="Group 32"/>
            <p:cNvGrpSpPr/>
            <p:nvPr/>
          </p:nvGrpSpPr>
          <p:grpSpPr>
            <a:xfrm>
              <a:off x="7051646" y="4084113"/>
              <a:ext cx="2602428" cy="1617784"/>
              <a:chOff x="1584002" y="4129873"/>
              <a:chExt cx="2327637" cy="1446962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1827964" y="4129873"/>
                <a:ext cx="0" cy="1446962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1584002" y="5365504"/>
                <a:ext cx="2327637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8216210" y="4119973"/>
              <a:ext cx="156709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ML Metric</a:t>
              </a: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324408" y="4270346"/>
              <a:ext cx="2329665" cy="90135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6691757" y="4582011"/>
              <a:ext cx="8959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Loss</a:t>
              </a:r>
              <a:endParaRPr lang="en-US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92035" y="5414591"/>
              <a:ext cx="135763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Iteration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356229" y="4312218"/>
              <a:ext cx="2025081" cy="1153399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1020752" y="929204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7340320" y="4293652"/>
              <a:ext cx="1321360" cy="1171965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676588" y="810567"/>
                    <a:pt x="820616" y="1018233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7332622" y="4293651"/>
              <a:ext cx="2321451" cy="1071241"/>
            </a:xfrm>
            <a:custGeom>
              <a:avLst/>
              <a:gdLst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  <a:gd name="connsiteX0" fmla="*/ 0 w 2240782"/>
                <a:gd name="connsiteY0" fmla="*/ 0 h 1135464"/>
                <a:gd name="connsiteX1" fmla="*/ 2240782 w 2240782"/>
                <a:gd name="connsiteY1" fmla="*/ 1135464 h 113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0782" h="1135464">
                  <a:moveTo>
                    <a:pt x="0" y="0"/>
                  </a:moveTo>
                  <a:cubicBezTo>
                    <a:pt x="734578" y="620694"/>
                    <a:pt x="1265204" y="916968"/>
                    <a:pt x="2240782" y="1135464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210180">
              <a:off x="8466769" y="4611637"/>
              <a:ext cx="7677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p=1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210180">
              <a:off x="7914289" y="5039474"/>
              <a:ext cx="767732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p=4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3826" y="2836527"/>
            <a:ext cx="2219824" cy="1534920"/>
            <a:chOff x="1213904" y="3822229"/>
            <a:chExt cx="2959766" cy="2046560"/>
          </a:xfrm>
        </p:grpSpPr>
        <p:grpSp>
          <p:nvGrpSpPr>
            <p:cNvPr id="48" name="Group 47"/>
            <p:cNvGrpSpPr/>
            <p:nvPr/>
          </p:nvGrpSpPr>
          <p:grpSpPr>
            <a:xfrm>
              <a:off x="1213904" y="3822229"/>
              <a:ext cx="2959766" cy="1814896"/>
              <a:chOff x="1213904" y="3822229"/>
              <a:chExt cx="2959766" cy="181489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440614" y="4019341"/>
                <a:ext cx="2602428" cy="1617784"/>
                <a:chOff x="1584002" y="4129873"/>
                <a:chExt cx="2327637" cy="1446962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1827964" y="4129873"/>
                  <a:ext cx="0" cy="1446962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 flipH="1">
                  <a:off x="1584002" y="5365504"/>
                  <a:ext cx="2327637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Freeform 30"/>
              <p:cNvSpPr/>
              <p:nvPr/>
            </p:nvSpPr>
            <p:spPr>
              <a:xfrm>
                <a:off x="1713377" y="4109505"/>
                <a:ext cx="2090057" cy="1155560"/>
              </a:xfrm>
              <a:custGeom>
                <a:avLst/>
                <a:gdLst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1858945"/>
                  <a:gd name="connsiteY0" fmla="*/ 1095270 h 1095270"/>
                  <a:gd name="connsiteX1" fmla="*/ 1858945 w 1858945"/>
                  <a:gd name="connsiteY1" fmla="*/ 0 h 109527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  <a:gd name="connsiteX0" fmla="*/ 0 w 2090057"/>
                  <a:gd name="connsiteY0" fmla="*/ 1155560 h 1155560"/>
                  <a:gd name="connsiteX1" fmla="*/ 2090057 w 2090057"/>
                  <a:gd name="connsiteY1" fmla="*/ 0 h 115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0057" h="1155560">
                    <a:moveTo>
                      <a:pt x="0" y="1155560"/>
                    </a:moveTo>
                    <a:cubicBezTo>
                      <a:pt x="609600" y="649793"/>
                      <a:pt x="1219201" y="174172"/>
                      <a:pt x="2090057" y="0"/>
                    </a:cubicBez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82016" y="4933733"/>
                <a:ext cx="229165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>
                    <a:solidFill>
                      <a:srgbClr val="4472C4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Systems Metric</a:t>
                </a:r>
                <a:endParaRPr lang="en-US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644432" y="4391701"/>
                <a:ext cx="163138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err="1" smtClean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Iter</a:t>
                </a:r>
                <a:r>
                  <a:rPr lang="en-US" dirty="0" smtClean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. / Sec.</a:t>
                </a:r>
                <a:endParaRPr lang="en-US" dirty="0">
                  <a:solidFill>
                    <a:srgbClr val="000000"/>
                  </a:solidFill>
                  <a:latin typeface="Arial" panose="020B0604020202020204"/>
                  <a:ea typeface="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358295" y="5376346"/>
              <a:ext cx="106695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Arial" panose="020B0604020202020204"/>
                  <a:ea typeface=""/>
                </a:rPr>
                <a:t>Cores</a:t>
              </a:r>
              <a:endParaRPr lang="en-US" dirty="0">
                <a:solidFill>
                  <a:srgbClr val="000000"/>
                </a:solidFill>
                <a:latin typeface="Arial" panose="020B0604020202020204"/>
                <a:ea typeface="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326187" y="3032026"/>
            <a:ext cx="2576517" cy="1335614"/>
            <a:chOff x="8384676" y="3881933"/>
            <a:chExt cx="3435356" cy="1780819"/>
          </a:xfrm>
        </p:grpSpPr>
        <p:sp>
          <p:nvSpPr>
            <p:cNvPr id="52" name="TextBox 51"/>
            <p:cNvSpPr txBox="1"/>
            <p:nvPr/>
          </p:nvSpPr>
          <p:spPr>
            <a:xfrm>
              <a:off x="8384676" y="3881933"/>
              <a:ext cx="343535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b="1" i="1" dirty="0">
                  <a:solidFill>
                    <a:srgbClr val="4472C4"/>
                  </a:solidFill>
                  <a:latin typeface="Times" charset="0"/>
                  <a:ea typeface="Times" charset="0"/>
                  <a:cs typeface="Times" charset="0"/>
                </a:rPr>
                <a:t>I</a:t>
              </a: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from data on many systems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84676" y="4800977"/>
              <a:ext cx="343535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 can estimate </a:t>
              </a:r>
              <a:r>
                <a:rPr lang="en-US" b="1" i="1" dirty="0">
                  <a:solidFill>
                    <a:srgbClr val="ED7D31"/>
                  </a:solidFill>
                  <a:latin typeface="Times" charset="0"/>
                  <a:ea typeface="Times" charset="0"/>
                  <a:cs typeface="Times" charset="0"/>
                </a:rPr>
                <a:t>L</a:t>
              </a:r>
              <a:r>
                <a:rPr lang="en-US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from data for our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838764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1840587"/>
            <a:ext cx="8508092" cy="210969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34153" y="-9858"/>
            <a:ext cx="8809847" cy="994172"/>
          </a:xfrm>
        </p:spPr>
        <p:txBody>
          <a:bodyPr>
            <a:normAutofit/>
          </a:bodyPr>
          <a:lstStyle/>
          <a:p>
            <a:r>
              <a:rPr lang="en-US" sz="3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12495" y="1767926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4056353" y="906772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64" y="906772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86" y="906772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849534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447" y="906772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887919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1336447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1336447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1355301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22778" y="4799492"/>
            <a:ext cx="406885" cy="110283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6026" y="2344728"/>
            <a:ext cx="8248048" cy="506728"/>
          </a:xfrm>
          <a:prstGeom prst="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Ins="205740" rtlCol="0" anchor="ctr"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Selection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5657" y="2424080"/>
            <a:ext cx="3781902" cy="3560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6858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Selection Policy</a:t>
            </a:r>
            <a:endParaRPr lang="en-US" sz="21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76026" y="2960089"/>
            <a:ext cx="8248048" cy="885843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 smtClean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  <a:endParaRPr lang="en-US" sz="21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sp>
        <p:nvSpPr>
          <p:cNvPr id="68" name="Rectangle 67"/>
          <p:cNvSpPr/>
          <p:nvPr/>
        </p:nvSpPr>
        <p:spPr>
          <a:xfrm>
            <a:off x="6082772" y="4799492"/>
            <a:ext cx="181420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23768" y="4799492"/>
            <a:ext cx="1358182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34154" y="4799492"/>
            <a:ext cx="2521381" cy="74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44" y="4918167"/>
            <a:ext cx="1524000" cy="55245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214268" y="4942415"/>
            <a:ext cx="10663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 err="1">
                <a:solidFill>
                  <a:srgbClr val="000000"/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3300" dirty="0">
              <a:solidFill>
                <a:srgbClr val="00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68" y="4963641"/>
            <a:ext cx="2410180" cy="51551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33" y="4783355"/>
            <a:ext cx="1323450" cy="986614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559510" y="4799492"/>
            <a:ext cx="1358182" cy="7433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559510" y="5550934"/>
            <a:ext cx="1358182" cy="323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34153" y="4511976"/>
            <a:ext cx="25213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Wrapper (MW)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023768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59510" y="4511976"/>
            <a:ext cx="1358182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82772" y="4511976"/>
            <a:ext cx="1814201" cy="304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MW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850671" y="4007836"/>
            <a:ext cx="945027" cy="476289"/>
            <a:chOff x="992955" y="4658605"/>
            <a:chExt cx="1260036" cy="635052"/>
          </a:xfrm>
        </p:grpSpPr>
        <p:sp>
          <p:nvSpPr>
            <p:cNvPr id="97" name="Up-Down Arrow 9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145716" y="4007836"/>
            <a:ext cx="945027" cy="476289"/>
            <a:chOff x="992955" y="4658605"/>
            <a:chExt cx="1260036" cy="635052"/>
          </a:xfrm>
        </p:grpSpPr>
        <p:sp>
          <p:nvSpPr>
            <p:cNvPr id="100" name="Up-Down Arrow 9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678442" y="4007836"/>
            <a:ext cx="945027" cy="476289"/>
            <a:chOff x="992955" y="4658605"/>
            <a:chExt cx="1260036" cy="635052"/>
          </a:xfrm>
        </p:grpSpPr>
        <p:sp>
          <p:nvSpPr>
            <p:cNvPr id="103" name="Up-Down Arrow 10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21446" y="4007836"/>
            <a:ext cx="945027" cy="476289"/>
            <a:chOff x="992955" y="4658605"/>
            <a:chExt cx="1260036" cy="635052"/>
          </a:xfrm>
        </p:grpSpPr>
        <p:sp>
          <p:nvSpPr>
            <p:cNvPr id="106" name="Up-Down Arrow 10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92955" y="4675478"/>
              <a:ext cx="109047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41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154" y="-1340016"/>
            <a:ext cx="8508114" cy="4818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175" y="-338192"/>
            <a:ext cx="8508092" cy="11531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33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4153" y="1016498"/>
            <a:ext cx="8213617" cy="3748685"/>
          </a:xfrm>
        </p:spPr>
        <p:txBody>
          <a:bodyPr>
            <a:noAutofit/>
          </a:bodyPr>
          <a:lstStyle/>
          <a:p>
            <a:pPr marL="10715" indent="0">
              <a:buNone/>
            </a:pPr>
            <a:r>
              <a:rPr lang="en-US" sz="2400" b="1" dirty="0"/>
              <a:t>Goal:</a:t>
            </a:r>
          </a:p>
          <a:p>
            <a:pPr marL="220266" indent="0">
              <a:buNone/>
            </a:pPr>
            <a:r>
              <a:rPr lang="en-US" sz="2400" i="1" dirty="0"/>
              <a:t>Maximize </a:t>
            </a:r>
            <a:r>
              <a:rPr lang="en-US" sz="2400" b="1" i="1" dirty="0"/>
              <a:t>accuracy</a:t>
            </a:r>
            <a:r>
              <a:rPr lang="en-US" sz="2400" i="1" dirty="0"/>
              <a:t> through </a:t>
            </a:r>
            <a:r>
              <a:rPr lang="en-US" sz="2400" b="1" i="1" dirty="0" smtClean="0"/>
              <a:t>bandits</a:t>
            </a:r>
            <a:r>
              <a:rPr lang="en-US" sz="2400" i="1" dirty="0" smtClean="0"/>
              <a:t>, </a:t>
            </a:r>
            <a:r>
              <a:rPr lang="en-US" sz="2400" b="1" i="1" dirty="0" smtClean="0"/>
              <a:t>ensembles</a:t>
            </a:r>
            <a:r>
              <a:rPr lang="en-US" sz="2400" i="1" dirty="0"/>
              <a:t>, </a:t>
            </a:r>
            <a:r>
              <a:rPr lang="en-US" sz="2400" b="1" i="1" dirty="0"/>
              <a:t>online learning</a:t>
            </a:r>
            <a:r>
              <a:rPr lang="en-US" sz="2400" i="1" dirty="0"/>
              <a:t>, and </a:t>
            </a:r>
            <a:r>
              <a:rPr lang="en-US" sz="2400" b="1" i="1" dirty="0"/>
              <a:t>personalization</a:t>
            </a:r>
          </a:p>
          <a:p>
            <a:endParaRPr lang="en-US" sz="2400" dirty="0"/>
          </a:p>
          <a:p>
            <a:pPr marL="10715" indent="0">
              <a:buNone/>
            </a:pPr>
            <a:r>
              <a:rPr lang="en-US" sz="2400" dirty="0"/>
              <a:t>Incorporate feedback in real-time to achieve:</a:t>
            </a:r>
          </a:p>
          <a:p>
            <a:r>
              <a:rPr lang="en-US" sz="2400" b="1" dirty="0"/>
              <a:t>robust predictions </a:t>
            </a:r>
            <a:r>
              <a:rPr lang="en-US" sz="2400" dirty="0"/>
              <a:t>by </a:t>
            </a:r>
            <a:r>
              <a:rPr lang="en-US" sz="2400" dirty="0" smtClean="0"/>
              <a:t>adaptively combining predictions from multiple models and frameworks</a:t>
            </a:r>
            <a:endParaRPr lang="en-US" sz="2400" dirty="0"/>
          </a:p>
          <a:p>
            <a:r>
              <a:rPr lang="en-US" sz="2400" b="1" dirty="0"/>
              <a:t>online learning</a:t>
            </a:r>
            <a:r>
              <a:rPr lang="en-US" sz="2400" dirty="0"/>
              <a:t> and </a:t>
            </a:r>
            <a:r>
              <a:rPr lang="en-US" sz="2400" b="1" dirty="0"/>
              <a:t>personalization</a:t>
            </a:r>
            <a:r>
              <a:rPr lang="en-US" sz="2400" dirty="0"/>
              <a:t> by selecting and personalizing </a:t>
            </a:r>
            <a:r>
              <a:rPr lang="en-US" sz="2400" b="1" dirty="0"/>
              <a:t>predictions</a:t>
            </a:r>
            <a:r>
              <a:rPr lang="en-US" sz="2400" dirty="0"/>
              <a:t> in response to feedback</a:t>
            </a:r>
          </a:p>
          <a:p>
            <a:endParaRPr lang="en-US" sz="2400" dirty="0"/>
          </a:p>
        </p:txBody>
      </p:sp>
      <p:sp>
        <p:nvSpPr>
          <p:cNvPr id="40" name="Rectangle 39"/>
          <p:cNvSpPr/>
          <p:nvPr/>
        </p:nvSpPr>
        <p:spPr>
          <a:xfrm>
            <a:off x="3712495" y="-410854"/>
            <a:ext cx="16417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4056353" y="-1272009"/>
            <a:ext cx="1432079" cy="3650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64" y="-1272009"/>
            <a:ext cx="1371436" cy="3650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86" y="-1272009"/>
            <a:ext cx="895830" cy="365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570" y="-1329246"/>
            <a:ext cx="874726" cy="42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47" y="-1272009"/>
            <a:ext cx="1239555" cy="36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153" y="-1290862"/>
            <a:ext cx="22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2211" y="-842333"/>
            <a:ext cx="1348387" cy="480519"/>
            <a:chOff x="722948" y="2298303"/>
            <a:chExt cx="1797849" cy="640692"/>
          </a:xfrm>
        </p:grpSpPr>
        <p:sp>
          <p:nvSpPr>
            <p:cNvPr id="22" name="TextBox 21"/>
            <p:cNvSpPr txBox="1"/>
            <p:nvPr/>
          </p:nvSpPr>
          <p:spPr>
            <a:xfrm>
              <a:off x="722948" y="2323442"/>
              <a:ext cx="15447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23951" y="-842333"/>
            <a:ext cx="1524577" cy="480519"/>
            <a:chOff x="9498601" y="2298303"/>
            <a:chExt cx="2032769" cy="64069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893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041008" y="-823479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76026" y="165948"/>
            <a:ext cx="8248048" cy="506728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05740" rtlCol="0" anchor="ctr"/>
            <a:lstStyle/>
            <a:p>
              <a:pPr algn="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68580"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008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872687" y="2571751"/>
            <a:ext cx="2008511" cy="859679"/>
            <a:chOff x="3243389" y="3159094"/>
            <a:chExt cx="2678014" cy="1146239"/>
          </a:xfrm>
        </p:grpSpPr>
        <p:grpSp>
          <p:nvGrpSpPr>
            <p:cNvPr id="16" name="Group 15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151" name="Rectangle 150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2086" y="1678259"/>
            <a:ext cx="2009112" cy="860904"/>
            <a:chOff x="3242587" y="1967773"/>
            <a:chExt cx="2678816" cy="1147872"/>
          </a:xfrm>
        </p:grpSpPr>
        <p:grpSp>
          <p:nvGrpSpPr>
            <p:cNvPr id="17" name="Group 16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52" name="Rectangle 151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3225" y="3480941"/>
            <a:ext cx="2010611" cy="859215"/>
            <a:chOff x="3244106" y="4371349"/>
            <a:chExt cx="2680814" cy="1145620"/>
          </a:xfrm>
        </p:grpSpPr>
        <p:grpSp>
          <p:nvGrpSpPr>
            <p:cNvPr id="15" name="Group 14"/>
            <p:cNvGrpSpPr/>
            <p:nvPr/>
          </p:nvGrpSpPr>
          <p:grpSpPr>
            <a:xfrm>
              <a:off x="3244106" y="4371349"/>
              <a:ext cx="2428345" cy="1142916"/>
              <a:chOff x="3322690" y="4357061"/>
              <a:chExt cx="2428345" cy="114291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22690" y="4357061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3143590" y="4634976"/>
                <a:ext cx="993435" cy="553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100">
                    <a:solidFill>
                      <a:srgbClr val="ED7D31">
                        <a:lumMod val="50000"/>
                      </a:srgbClr>
                    </a:solidFill>
                    <a:latin typeface="Beirut" charset="-78"/>
                    <a:ea typeface="Beirut" charset="-78"/>
                    <a:cs typeface="Beirut" charset="-78"/>
                  </a:rPr>
                  <a:t>Caffe</a:t>
                </a:r>
                <a:endParaRPr lang="en-US" sz="2100" dirty="0">
                  <a:solidFill>
                    <a:srgbClr val="ED7D31">
                      <a:lumMod val="50000"/>
                    </a:srgbClr>
                  </a:solidFill>
                  <a:latin typeface="Beirut" charset="-78"/>
                  <a:ea typeface="Beirut" charset="-78"/>
                  <a:cs typeface="Beirut" charset="-78"/>
                </a:endParaRPr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072623" y="1871481"/>
            <a:ext cx="1882748" cy="2286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560327" y="2628797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794172" y="2707548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60327" y="3533021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5794172" y="3611772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0327" y="1727560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5794172" y="1806310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76233" y="1356799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179962" y="273844"/>
            <a:ext cx="4839713" cy="994172"/>
          </a:xfrm>
        </p:spPr>
        <p:txBody>
          <a:bodyPr/>
          <a:lstStyle/>
          <a:p>
            <a:r>
              <a:rPr lang="en-US" smtClean="0"/>
              <a:t>Model Selection </a:t>
            </a:r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365441" y="1350162"/>
            <a:ext cx="4362744" cy="3672599"/>
          </a:xfrm>
        </p:spPr>
        <p:txBody>
          <a:bodyPr>
            <a:normAutofit/>
          </a:bodyPr>
          <a:lstStyle/>
          <a:p>
            <a:pPr marL="10715" indent="0">
              <a:buNone/>
            </a:pPr>
            <a:r>
              <a:rPr lang="is-IS" dirty="0"/>
              <a:t>Improves prediction </a:t>
            </a:r>
            <a:r>
              <a:rPr lang="is-IS" b="1" dirty="0" smtClean="0"/>
              <a:t>accuracy </a:t>
            </a:r>
            <a:r>
              <a:rPr lang="is-IS" dirty="0" smtClean="0"/>
              <a:t>by:</a:t>
            </a:r>
            <a:endParaRPr lang="en-US" dirty="0" smtClean="0"/>
          </a:p>
          <a:p>
            <a:r>
              <a:rPr lang="en-US" b="1" dirty="0" smtClean="0"/>
              <a:t>Combining</a:t>
            </a:r>
            <a:r>
              <a:rPr lang="en-US" dirty="0" smtClean="0"/>
              <a:t> </a:t>
            </a:r>
            <a:r>
              <a:rPr lang="en-US" b="1" dirty="0" smtClean="0"/>
              <a:t>predictions</a:t>
            </a:r>
            <a:r>
              <a:rPr lang="en-US" dirty="0" smtClean="0"/>
              <a:t> from </a:t>
            </a:r>
            <a:r>
              <a:rPr lang="en-US" b="1" dirty="0" smtClean="0"/>
              <a:t> </a:t>
            </a:r>
            <a:r>
              <a:rPr lang="en-US" dirty="0" smtClean="0"/>
              <a:t>multiple</a:t>
            </a:r>
            <a:r>
              <a:rPr lang="en-US" b="1" dirty="0" smtClean="0"/>
              <a:t> </a:t>
            </a:r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Ensemble methods</a:t>
            </a:r>
          </a:p>
          <a:p>
            <a:r>
              <a:rPr lang="en-US" dirty="0" smtClean="0"/>
              <a:t>Incorporate </a:t>
            </a:r>
            <a:r>
              <a:rPr lang="en-US" dirty="0"/>
              <a:t>real-time </a:t>
            </a:r>
            <a:r>
              <a:rPr lang="en-US" b="1" dirty="0" smtClean="0"/>
              <a:t>feedback</a:t>
            </a:r>
          </a:p>
          <a:p>
            <a:pPr lvl="1"/>
            <a:r>
              <a:rPr lang="en-US" dirty="0" smtClean="0"/>
              <a:t>Personalized ensembles</a:t>
            </a:r>
          </a:p>
          <a:p>
            <a:pPr lvl="1"/>
            <a:r>
              <a:rPr lang="en-US" dirty="0" smtClean="0"/>
              <a:t>Bandit algorithms</a:t>
            </a:r>
            <a:endParaRPr lang="en-US" b="1" dirty="0"/>
          </a:p>
          <a:p>
            <a:r>
              <a:rPr lang="is-IS" dirty="0"/>
              <a:t>Estimates </a:t>
            </a:r>
            <a:r>
              <a:rPr lang="is-IS" b="1" dirty="0"/>
              <a:t>confidence</a:t>
            </a:r>
            <a:r>
              <a:rPr lang="is-IS" i="1" dirty="0"/>
              <a:t> </a:t>
            </a:r>
            <a:r>
              <a:rPr lang="is-IS" dirty="0"/>
              <a:t>of predictions</a:t>
            </a:r>
          </a:p>
          <a:p>
            <a:pPr lvl="1"/>
            <a:r>
              <a:rPr lang="en-US" dirty="0" smtClean="0"/>
              <a:t>A</a:t>
            </a:r>
            <a:r>
              <a:rPr lang="is-IS" dirty="0" smtClean="0"/>
              <a:t>greement between models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311257" y="1922109"/>
            <a:ext cx="1663348" cy="2046391"/>
          </a:xfrm>
          <a:prstGeom prst="rect">
            <a:avLst/>
          </a:prstGeom>
          <a:noFill/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Ins="205740" rtlCol="0" anchor="t"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Model Selection Layer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7162493" y="3679743"/>
            <a:ext cx="1680414" cy="4202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Ins="6858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Selection Policy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6603198" y="2100679"/>
            <a:ext cx="659356" cy="6766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6597208" y="2995996"/>
            <a:ext cx="651275" cy="104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6599730" y="3228727"/>
            <a:ext cx="696793" cy="6866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7248483" y="2763264"/>
            <a:ext cx="1176053" cy="465463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7563814" y="2721802"/>
            <a:ext cx="546773" cy="546773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29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75" y="268981"/>
            <a:ext cx="8454155" cy="994172"/>
          </a:xfrm>
        </p:spPr>
        <p:txBody>
          <a:bodyPr/>
          <a:lstStyle/>
          <a:p>
            <a:r>
              <a:rPr lang="en-US" dirty="0" smtClean="0"/>
              <a:t>Ensemble Prediction </a:t>
            </a:r>
            <a:r>
              <a:rPr lang="en-US" b="1" dirty="0" smtClean="0"/>
              <a:t>Accuracy</a:t>
            </a:r>
            <a:r>
              <a:rPr lang="en-US" dirty="0" smtClean="0"/>
              <a:t> (ImageNet)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808843" y="1263152"/>
          <a:ext cx="7434134" cy="2644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27"/>
                <a:gridCol w="2097414"/>
                <a:gridCol w="1906301"/>
                <a:gridCol w="1435892"/>
              </a:tblGrid>
              <a:tr h="518225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71494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78875" y="4081073"/>
            <a:ext cx="4659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sequence of </a:t>
            </a:r>
            <a:r>
              <a:rPr lang="en-US" sz="24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pre-trained models </a:t>
            </a:r>
            <a:endParaRPr lang="en-US" sz="2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1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75" y="268981"/>
            <a:ext cx="8269565" cy="994172"/>
          </a:xfrm>
        </p:spPr>
        <p:txBody>
          <a:bodyPr/>
          <a:lstStyle/>
          <a:p>
            <a:r>
              <a:rPr lang="en-US" dirty="0" smtClean="0"/>
              <a:t>Ensemble Prediction </a:t>
            </a:r>
            <a:r>
              <a:rPr lang="en-US" b="1" dirty="0"/>
              <a:t>Accuracy</a:t>
            </a:r>
            <a:r>
              <a:rPr lang="en-US" dirty="0"/>
              <a:t> (ImageNet)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808843" y="1263153"/>
          <a:ext cx="7434134" cy="3468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27"/>
                <a:gridCol w="2097414"/>
                <a:gridCol w="1906301"/>
                <a:gridCol w="1435892"/>
              </a:tblGrid>
              <a:tr h="518225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System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Model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Error Rate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#Errors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VGG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13.05%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6525</a:t>
                      </a: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LeNet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11.52%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5760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18225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Caffe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ResNet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9.02%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4512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/>
                </a:tc>
              </a:tr>
              <a:tr h="571494"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TensorFlow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Inception v3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6.18%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3088</a:t>
                      </a:r>
                      <a:endParaRPr lang="en-US" sz="23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24056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Clipper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Ensemble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5.86%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3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2930</a:t>
                      </a:r>
                      <a:endParaRPr lang="en-US" sz="23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74439" marR="74439" marT="37220" marB="372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889039" y="1442165"/>
            <a:ext cx="5365922" cy="163031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5.2%</a:t>
            </a:r>
            <a:r>
              <a:rPr lang="en-US" sz="3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relative improvement </a:t>
            </a:r>
            <a:br>
              <a:rPr lang="en-US" sz="3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in prediction accuracy!</a:t>
            </a:r>
          </a:p>
        </p:txBody>
      </p:sp>
    </p:spTree>
    <p:extLst>
      <p:ext uri="{BB962C8B-B14F-4D97-AF65-F5344CB8AC3E}">
        <p14:creationId xmlns:p14="http://schemas.microsoft.com/office/powerpoint/2010/main" val="115711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1434024" y="2507330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97652" y="2621108"/>
            <a:ext cx="715848" cy="583416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3245954" y="2504837"/>
            <a:ext cx="196580" cy="859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3422" y="1611347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22519" y="1898225"/>
            <a:ext cx="757176" cy="274476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3245954" y="1613036"/>
            <a:ext cx="196580" cy="859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434561" y="3414029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rot="16200000">
            <a:off x="1300236" y="3622464"/>
            <a:ext cx="74507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>
                <a:solidFill>
                  <a:srgbClr val="ED7D31">
                    <a:lumMod val="50000"/>
                  </a:srgbClr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2100" dirty="0">
              <a:solidFill>
                <a:srgbClr val="ED7D31">
                  <a:lumMod val="50000"/>
                </a:srgb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248592" y="3414029"/>
            <a:ext cx="196580" cy="859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33959" y="1804569"/>
            <a:ext cx="1882748" cy="192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121664" y="2561885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355508" y="2640635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28858" y="1014848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88783" y="1844003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Linear Model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121664" y="3466109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2355508" y="3544859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121664" y="1660647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2355508" y="1739398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7570" y="1289886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cxnSp>
        <p:nvCxnSpPr>
          <p:cNvPr id="28" name="Straight Arrow Connector 27"/>
          <p:cNvCxnSpPr>
            <a:endCxn id="147" idx="1"/>
          </p:cNvCxnSpPr>
          <p:nvPr/>
        </p:nvCxnSpPr>
        <p:spPr>
          <a:xfrm>
            <a:off x="3164534" y="2033767"/>
            <a:ext cx="659356" cy="6766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145" idx="4"/>
          </p:cNvCxnSpPr>
          <p:nvPr/>
        </p:nvCxnSpPr>
        <p:spPr>
          <a:xfrm flipV="1">
            <a:off x="3161066" y="3161814"/>
            <a:ext cx="696793" cy="6866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86162" y="134865"/>
            <a:ext cx="8246091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Ensemble Methods Create Stragglers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3809819" y="2696351"/>
            <a:ext cx="1176053" cy="465463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125151" y="2654890"/>
            <a:ext cx="546773" cy="546773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54" name="Straight Arrow Connector 153"/>
          <p:cNvCxnSpPr>
            <a:endCxn id="144" idx="2"/>
          </p:cNvCxnSpPr>
          <p:nvPr/>
        </p:nvCxnSpPr>
        <p:spPr>
          <a:xfrm flipV="1">
            <a:off x="3158545" y="2929083"/>
            <a:ext cx="651275" cy="104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7081646" y="1596090"/>
            <a:ext cx="1989648" cy="2300008"/>
            <a:chOff x="6908319" y="1783903"/>
            <a:chExt cx="1989648" cy="2300008"/>
          </a:xfrm>
        </p:grpSpPr>
        <p:grpSp>
          <p:nvGrpSpPr>
            <p:cNvPr id="113" name="Group 112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3" name="TextBox 132"/>
            <p:cNvSpPr txBox="1"/>
            <p:nvPr/>
          </p:nvSpPr>
          <p:spPr>
            <a:xfrm>
              <a:off x="6908319" y="3560691"/>
              <a:ext cx="198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28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163" name="Left Arrow 162"/>
          <p:cNvSpPr/>
          <p:nvPr/>
        </p:nvSpPr>
        <p:spPr>
          <a:xfrm>
            <a:off x="6512629" y="1782794"/>
            <a:ext cx="691367" cy="57926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84822" y="1782794"/>
            <a:ext cx="944489" cy="1865373"/>
            <a:chOff x="439903" y="2620898"/>
            <a:chExt cx="1259319" cy="2487164"/>
          </a:xfrm>
        </p:grpSpPr>
        <p:grpSp>
          <p:nvGrpSpPr>
            <p:cNvPr id="22" name="Group 21"/>
            <p:cNvGrpSpPr/>
            <p:nvPr/>
          </p:nvGrpSpPr>
          <p:grpSpPr>
            <a:xfrm>
              <a:off x="643294" y="3138816"/>
              <a:ext cx="810768" cy="1969246"/>
              <a:chOff x="7516368" y="4638671"/>
              <a:chExt cx="810768" cy="196924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7921752" y="4641110"/>
                <a:ext cx="0" cy="19657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H="1">
                <a:off x="7516368" y="6607917"/>
                <a:ext cx="8107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H="1">
                <a:off x="7516368" y="4638671"/>
                <a:ext cx="81076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39903" y="2620898"/>
              <a:ext cx="125931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20ms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535107" y="3221916"/>
            <a:ext cx="418228" cy="43527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02659" y="2634058"/>
            <a:ext cx="262239" cy="262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030151" y="2803352"/>
            <a:ext cx="262239" cy="262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4044302" y="2938519"/>
            <a:ext cx="262239" cy="262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84171" y="1826081"/>
            <a:ext cx="483531" cy="454969"/>
            <a:chOff x="8119858" y="836366"/>
            <a:chExt cx="808354" cy="760604"/>
          </a:xfrm>
        </p:grpSpPr>
        <p:grpSp>
          <p:nvGrpSpPr>
            <p:cNvPr id="4" name="Group 3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2" name="Block Arc 1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5" name="Oval 174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412733" y="2712037"/>
            <a:ext cx="483531" cy="454969"/>
            <a:chOff x="8119858" y="836366"/>
            <a:chExt cx="808354" cy="760604"/>
          </a:xfrm>
        </p:grpSpPr>
        <p:grpSp>
          <p:nvGrpSpPr>
            <p:cNvPr id="177" name="Group 176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179" name="Block Arc 178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8" name="Oval 177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2406875" y="3641358"/>
            <a:ext cx="483531" cy="454969"/>
            <a:chOff x="8119858" y="836366"/>
            <a:chExt cx="808354" cy="760604"/>
          </a:xfrm>
        </p:grpSpPr>
        <p:grpSp>
          <p:nvGrpSpPr>
            <p:cNvPr id="182" name="Group 181"/>
            <p:cNvGrpSpPr/>
            <p:nvPr/>
          </p:nvGrpSpPr>
          <p:grpSpPr>
            <a:xfrm>
              <a:off x="8167608" y="836366"/>
              <a:ext cx="760604" cy="760604"/>
              <a:chOff x="8181474" y="850232"/>
              <a:chExt cx="746738" cy="746738"/>
            </a:xfrm>
          </p:grpSpPr>
          <p:sp>
            <p:nvSpPr>
              <p:cNvPr id="184" name="Block Arc 183"/>
              <p:cNvSpPr/>
              <p:nvPr/>
            </p:nvSpPr>
            <p:spPr>
              <a:xfrm>
                <a:off x="8181474" y="850232"/>
                <a:ext cx="746738" cy="746738"/>
              </a:xfrm>
              <a:prstGeom prst="blockArc">
                <a:avLst>
                  <a:gd name="adj1" fmla="val 15683673"/>
                  <a:gd name="adj2" fmla="val 0"/>
                  <a:gd name="adj3" fmla="val 16331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8750937" y="1134963"/>
                <a:ext cx="177275" cy="1772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3" name="Oval 182"/>
            <p:cNvSpPr/>
            <p:nvPr/>
          </p:nvSpPr>
          <p:spPr>
            <a:xfrm>
              <a:off x="8119858" y="1416403"/>
              <a:ext cx="180567" cy="180567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6" name="Rectangle 185"/>
          <p:cNvSpPr/>
          <p:nvPr/>
        </p:nvSpPr>
        <p:spPr>
          <a:xfrm>
            <a:off x="535107" y="2177147"/>
            <a:ext cx="418228" cy="105634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8276" y="1565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224719" y="3405347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sp>
        <p:nvSpPr>
          <p:cNvPr id="189" name="Oval 188"/>
          <p:cNvSpPr/>
          <p:nvPr/>
        </p:nvSpPr>
        <p:spPr>
          <a:xfrm>
            <a:off x="2553263" y="1925231"/>
            <a:ext cx="262239" cy="2622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2549034" y="3753632"/>
            <a:ext cx="262239" cy="2622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1367629" y="2455255"/>
            <a:ext cx="2147333" cy="907256"/>
            <a:chOff x="5641376" y="3866956"/>
            <a:chExt cx="2863111" cy="1209675"/>
          </a:xfrm>
        </p:grpSpPr>
        <p:sp>
          <p:nvSpPr>
            <p:cNvPr id="194" name="Rectangle 193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&quot;No&quot; Symbol 194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23372" y="4042321"/>
            <a:ext cx="3037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Solution: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Replace missing prediction </a:t>
            </a:r>
            <a:b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with an estimator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719096" y="4194398"/>
            <a:ext cx="2279087" cy="619172"/>
            <a:chOff x="8958795" y="5694954"/>
            <a:chExt cx="3038782" cy="825563"/>
          </a:xfrm>
        </p:grpSpPr>
        <p:grpSp>
          <p:nvGrpSpPr>
            <p:cNvPr id="11" name="Group 10"/>
            <p:cNvGrpSpPr/>
            <p:nvPr/>
          </p:nvGrpSpPr>
          <p:grpSpPr>
            <a:xfrm>
              <a:off x="9376774" y="5694954"/>
              <a:ext cx="2620803" cy="825563"/>
              <a:chOff x="6110345" y="5702597"/>
              <a:chExt cx="2620803" cy="825563"/>
            </a:xfrm>
          </p:grpSpPr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2648" y="5702597"/>
                <a:ext cx="954464" cy="7778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110345" y="5727941"/>
                <a:ext cx="2620803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E</a:t>
                </a:r>
                <a:r>
                  <a:rPr lang="en-US" sz="33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[ </a:t>
                </a:r>
                <a:r>
                  <a:rPr lang="en-US" sz="27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       (x) </a:t>
                </a:r>
                <a:r>
                  <a:rPr lang="en-US" sz="3300" dirty="0">
                    <a:solidFill>
                      <a:srgbClr val="000000"/>
                    </a:solidFill>
                    <a:latin typeface="Arial" panose="020B0604020202020204"/>
                    <a:ea typeface=""/>
                  </a:rPr>
                  <a:t>]</a:t>
                </a:r>
                <a:endParaRPr lang="en-US" sz="2700" dirty="0">
                  <a:solidFill>
                    <a:srgbClr val="000000"/>
                  </a:solidFill>
                  <a:latin typeface="Arial" panose="020B0604020202020204"/>
                  <a:ea typeface=""/>
                </a:endParaRP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8958795" y="5998944"/>
              <a:ext cx="322955" cy="2167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8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10508 0.0400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755 -0.13981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-69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16328 0.0011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-0.16719 0.1490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59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8" dur="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0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1.48148E-6 L 0.15859 0.13773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687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04167E-6 -4.07407E-6 L 0.16198 -0.18472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-923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26" grpId="0" animBg="1"/>
      <p:bldP spid="30" grpId="0" animBg="1"/>
      <p:bldP spid="30" grpId="1" animBg="1"/>
      <p:bldP spid="30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86" grpId="0" animBg="1"/>
      <p:bldP spid="9" grpId="0"/>
      <p:bldP spid="187" grpId="0"/>
      <p:bldP spid="189" grpId="0" animBg="1"/>
      <p:bldP spid="189" grpId="1" animBg="1"/>
      <p:bldP spid="189" grpId="2" animBg="1"/>
      <p:bldP spid="191" grpId="0" animBg="1"/>
      <p:bldP spid="191" grpId="1" animBg="1"/>
      <p:bldP spid="191" grpId="2" animBg="1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4523525" y="3661124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87153" y="3774902"/>
            <a:ext cx="715848" cy="58341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52936" y="3661124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42032" y="3948002"/>
            <a:ext cx="757176" cy="274476"/>
          </a:xfrm>
          <a:prstGeom prst="rect">
            <a:avLst/>
          </a:prstGeom>
        </p:spPr>
      </p:pic>
      <p:sp>
        <p:nvSpPr>
          <p:cNvPr id="132" name="Rectangle 131"/>
          <p:cNvSpPr/>
          <p:nvPr/>
        </p:nvSpPr>
        <p:spPr>
          <a:xfrm>
            <a:off x="6671561" y="3661124"/>
            <a:ext cx="1821259" cy="8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rot="16200000">
            <a:off x="6537236" y="3869560"/>
            <a:ext cx="74507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100">
                <a:solidFill>
                  <a:srgbClr val="ED7D31">
                    <a:lumMod val="50000"/>
                  </a:srgbClr>
                </a:solidFill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2100" dirty="0">
              <a:solidFill>
                <a:srgbClr val="ED7D31">
                  <a:lumMod val="50000"/>
                </a:srgb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211165" y="3715679"/>
            <a:ext cx="1069139" cy="758952"/>
            <a:chOff x="4012915" y="2055821"/>
            <a:chExt cx="3361299" cy="2386094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19" name="Straight Arrow Connector 118"/>
            <p:cNvCxnSpPr>
              <a:stCxn id="126" idx="6"/>
            </p:cNvCxnSpPr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0" name="Straight Arrow Connector 119"/>
            <p:cNvCxnSpPr>
              <a:stCxn id="130" idx="6"/>
            </p:cNvCxnSpPr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1" name="Straight Arrow Connector 120"/>
            <p:cNvCxnSpPr>
              <a:stCxn id="127" idx="6"/>
            </p:cNvCxnSpPr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2" name="Straight Arrow Connector 121"/>
            <p:cNvCxnSpPr>
              <a:stCxn id="128" idx="6"/>
            </p:cNvCxnSpPr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3" name="Straight Arrow Connector 122"/>
            <p:cNvCxnSpPr>
              <a:stCxn id="129" idx="6"/>
            </p:cNvCxnSpPr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445009" y="3794430"/>
            <a:ext cx="601450" cy="601451"/>
            <a:chOff x="5724072" y="7333"/>
            <a:chExt cx="2080007" cy="2080009"/>
          </a:xfrm>
        </p:grpSpPr>
        <p:sp>
          <p:nvSpPr>
            <p:cNvPr id="124" name="Oval 123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8993" y="3794431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Slow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</a:p>
          <a:p>
            <a:pPr algn="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005919" y="1404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Fast 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Changing</a:t>
            </a:r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7358663" y="3713204"/>
            <a:ext cx="1069139" cy="758952"/>
            <a:chOff x="4012915" y="2055821"/>
            <a:chExt cx="3361299" cy="238609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7592508" y="3791955"/>
            <a:ext cx="601450" cy="601451"/>
            <a:chOff x="5724072" y="7333"/>
            <a:chExt cx="2080007" cy="2080009"/>
          </a:xfrm>
        </p:grpSpPr>
        <p:sp>
          <p:nvSpPr>
            <p:cNvPr id="93" name="Oval 92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041177" y="3710425"/>
            <a:ext cx="1069139" cy="758952"/>
            <a:chOff x="4012915" y="2055821"/>
            <a:chExt cx="3361299" cy="2386094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03" name="Group 102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275022" y="3789175"/>
            <a:ext cx="601450" cy="601451"/>
            <a:chOff x="5724072" y="7333"/>
            <a:chExt cx="2080007" cy="2080009"/>
          </a:xfrm>
        </p:grpSpPr>
        <p:sp>
          <p:nvSpPr>
            <p:cNvPr id="110" name="Oval 109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28" name="Straight Arrow Connector 27"/>
          <p:cNvCxnSpPr>
            <a:stCxn id="14" idx="0"/>
          </p:cNvCxnSpPr>
          <p:nvPr/>
        </p:nvCxnSpPr>
        <p:spPr>
          <a:xfrm flipH="1" flipV="1">
            <a:off x="2137044" y="2910158"/>
            <a:ext cx="1126522" cy="7509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32" idx="0"/>
          </p:cNvCxnSpPr>
          <p:nvPr/>
        </p:nvCxnSpPr>
        <p:spPr>
          <a:xfrm flipV="1">
            <a:off x="7582191" y="2921593"/>
            <a:ext cx="349297" cy="7395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86163" y="134865"/>
            <a:ext cx="4133544" cy="994172"/>
          </a:xfrm>
        </p:spPr>
        <p:txBody>
          <a:bodyPr/>
          <a:lstStyle/>
          <a:p>
            <a:r>
              <a:rPr lang="en-US" dirty="0" smtClean="0"/>
              <a:t>Anytime Predictions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3801935" y="1343122"/>
            <a:ext cx="1176053" cy="465463"/>
            <a:chOff x="4012915" y="2583693"/>
            <a:chExt cx="3361299" cy="1330348"/>
          </a:xfrm>
        </p:grpSpPr>
        <p:cxnSp>
          <p:nvCxnSpPr>
            <p:cNvPr id="136" name="Straight Arrow Connector 135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4012915" y="2583693"/>
              <a:ext cx="274607" cy="1330348"/>
              <a:chOff x="4810479" y="1166389"/>
              <a:chExt cx="228603" cy="1107483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2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4117267" y="1301661"/>
            <a:ext cx="546773" cy="546773"/>
            <a:chOff x="5724072" y="7333"/>
            <a:chExt cx="2080007" cy="2080009"/>
          </a:xfrm>
        </p:grpSpPr>
        <p:sp>
          <p:nvSpPr>
            <p:cNvPr id="149" name="Oval 148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9"/>
              <a:endParaRPr lang="en-US" sz="12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013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54" name="Straight Arrow Connector 153"/>
          <p:cNvCxnSpPr>
            <a:stCxn id="131" idx="0"/>
          </p:cNvCxnSpPr>
          <p:nvPr/>
        </p:nvCxnSpPr>
        <p:spPr>
          <a:xfrm flipH="1" flipV="1">
            <a:off x="5211164" y="2875789"/>
            <a:ext cx="222990" cy="7853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70146" y="2843511"/>
            <a:ext cx="1463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4382832" y="2843511"/>
            <a:ext cx="17710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315533" y="2843511"/>
            <a:ext cx="1463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849453" y="2304022"/>
            <a:ext cx="3866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  <a:latin typeface="Arial" panose="020B0604020202020204"/>
                <a:ea typeface=""/>
              </a:rPr>
              <a:t>+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063553" y="2304022"/>
            <a:ext cx="3866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solidFill>
                  <a:srgbClr val="000000"/>
                </a:solidFill>
                <a:latin typeface="Arial" panose="020B0604020202020204"/>
                <a:ea typeface=""/>
              </a:rPr>
              <a:t>+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276" y="2370182"/>
            <a:ext cx="1238250" cy="35242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184" y="2370182"/>
            <a:ext cx="1219200" cy="352425"/>
          </a:xfrm>
          <a:prstGeom prst="rect">
            <a:avLst/>
          </a:prstGeom>
        </p:spPr>
      </p:pic>
      <p:sp>
        <p:nvSpPr>
          <p:cNvPr id="200" name="TextBox 199"/>
          <p:cNvSpPr txBox="1"/>
          <p:nvPr/>
        </p:nvSpPr>
        <p:spPr>
          <a:xfrm>
            <a:off x="3191491" y="3635116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93655" y="365593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ED7D31"/>
                </a:solidFill>
                <a:latin typeface="Arial" panose="020B0604020202020204"/>
                <a:ea typeface=""/>
              </a:rPr>
              <a:t>✓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335713" y="3644368"/>
            <a:ext cx="2147333" cy="907256"/>
            <a:chOff x="5641376" y="3866956"/>
            <a:chExt cx="2863111" cy="1209675"/>
          </a:xfrm>
        </p:grpSpPr>
        <p:sp>
          <p:nvSpPr>
            <p:cNvPr id="203" name="Rectangle 202"/>
            <p:cNvSpPr/>
            <p:nvPr/>
          </p:nvSpPr>
          <p:spPr>
            <a:xfrm>
              <a:off x="5641376" y="3866956"/>
              <a:ext cx="2863111" cy="1209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&quot;No&quot; Symbol 203"/>
            <p:cNvSpPr/>
            <p:nvPr/>
          </p:nvSpPr>
          <p:spPr>
            <a:xfrm>
              <a:off x="5919804" y="4043990"/>
              <a:ext cx="858671" cy="858671"/>
            </a:xfrm>
            <a:prstGeom prst="noSmoking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06" name="Picture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456" y="2417286"/>
            <a:ext cx="1838325" cy="352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3987" y="2300247"/>
            <a:ext cx="9476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w</a:t>
            </a:r>
            <a:r>
              <a:rPr lang="en-US" sz="2700" baseline="-250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scikit</a:t>
            </a:r>
            <a:endParaRPr lang="en-US" sz="2700" dirty="0">
              <a:solidFill>
                <a:srgbClr val="000000"/>
              </a:solidFill>
              <a:latin typeface="Arial" panose="020B0604020202020204"/>
              <a:ea typeface="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67056" y="2300247"/>
            <a:ext cx="7168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w</a:t>
            </a:r>
            <a:r>
              <a:rPr lang="en-US" sz="2700" baseline="-25000" dirty="0" err="1">
                <a:solidFill>
                  <a:srgbClr val="000000"/>
                </a:solidFill>
                <a:latin typeface="Arial" panose="020B0604020202020204"/>
                <a:ea typeface=""/>
              </a:rPr>
              <a:t>TF</a:t>
            </a:r>
            <a:endParaRPr lang="en-US" sz="2700" dirty="0">
              <a:solidFill>
                <a:srgbClr val="000000"/>
              </a:solidFill>
              <a:latin typeface="Arial" panose="020B0604020202020204"/>
              <a:ea typeface="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575414" y="2300247"/>
            <a:ext cx="9820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700">
                <a:solidFill>
                  <a:srgbClr val="000000"/>
                </a:solidFill>
                <a:latin typeface="Arial" panose="020B0604020202020204"/>
                <a:ea typeface=""/>
              </a:rPr>
              <a:t>w</a:t>
            </a:r>
            <a:r>
              <a:rPr lang="en-US" sz="2700" baseline="-25000">
                <a:solidFill>
                  <a:srgbClr val="000000"/>
                </a:solidFill>
                <a:latin typeface="Arial" panose="020B0604020202020204"/>
                <a:ea typeface=""/>
              </a:rPr>
              <a:t>Caffe</a:t>
            </a:r>
            <a:endParaRPr lang="en-US" sz="2700" dirty="0">
              <a:solidFill>
                <a:srgbClr val="000000"/>
              </a:solidFill>
              <a:latin typeface="Arial" panose="020B0604020202020204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4527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683" r="1305"/>
          <a:stretch/>
        </p:blipFill>
        <p:spPr>
          <a:xfrm>
            <a:off x="5226797" y="2861047"/>
            <a:ext cx="3665203" cy="1801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4039942" cy="994172"/>
          </a:xfrm>
        </p:spPr>
        <p:txBody>
          <a:bodyPr/>
          <a:lstStyle/>
          <a:p>
            <a:r>
              <a:rPr lang="en-US" dirty="0" smtClean="0"/>
              <a:t>Anytime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296150" cy="3263504"/>
          </a:xfrm>
        </p:spPr>
        <p:txBody>
          <a:bodyPr/>
          <a:lstStyle/>
          <a:p>
            <a:r>
              <a:rPr lang="en-US" dirty="0" smtClean="0"/>
              <a:t>Tolerates some loss of models</a:t>
            </a:r>
          </a:p>
          <a:p>
            <a:pPr lvl="1"/>
            <a:r>
              <a:rPr lang="en-US" dirty="0" smtClean="0"/>
              <a:t>Depends heavily on ensemble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083" r="34539"/>
          <a:stretch/>
        </p:blipFill>
        <p:spPr>
          <a:xfrm>
            <a:off x="5226797" y="898313"/>
            <a:ext cx="3744746" cy="1819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7773"/>
          <a:stretch/>
        </p:blipFill>
        <p:spPr>
          <a:xfrm>
            <a:off x="193106" y="2348188"/>
            <a:ext cx="5033691" cy="24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65" y="101044"/>
            <a:ext cx="7886700" cy="994172"/>
          </a:xfrm>
        </p:spPr>
        <p:txBody>
          <a:bodyPr/>
          <a:lstStyle/>
          <a:p>
            <a:r>
              <a:rPr lang="en-US" dirty="0" smtClean="0"/>
              <a:t>Ensemble’s to Estimate Confidence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53" y="1095216"/>
            <a:ext cx="5707323" cy="37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94046" y="-233475"/>
            <a:ext cx="8629439" cy="1904586"/>
            <a:chOff x="260845" y="-345989"/>
            <a:chExt cx="11684425" cy="2578846"/>
          </a:xfrm>
        </p:grpSpPr>
        <p:sp>
          <p:nvSpPr>
            <p:cNvPr id="4" name="Rectangle 3"/>
            <p:cNvSpPr/>
            <p:nvPr/>
          </p:nvSpPr>
          <p:spPr>
            <a:xfrm>
              <a:off x="445567" y="546631"/>
              <a:ext cx="11344122" cy="7472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33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988413" y="507982"/>
              <a:ext cx="2223023" cy="812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b="1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10090" b="10664"/>
            <a:stretch/>
          </p:blipFill>
          <p:spPr>
            <a:xfrm>
              <a:off x="3062406" y="-154411"/>
              <a:ext cx="2461613" cy="6254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569" y="-154411"/>
              <a:ext cx="2357373" cy="62547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1788" y="-154411"/>
              <a:ext cx="1539850" cy="6254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06128" y="-345989"/>
              <a:ext cx="1503574" cy="7346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60265" y="-154411"/>
              <a:ext cx="2130682" cy="62547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845" y="1736771"/>
              <a:ext cx="3551547" cy="4246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1263" y="1377772"/>
              <a:ext cx="2032000" cy="411733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584183" y="1345205"/>
              <a:ext cx="2326716" cy="887652"/>
              <a:chOff x="5142568" y="1782082"/>
              <a:chExt cx="2913611" cy="1988599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03490" y="2650350"/>
                <a:ext cx="1364974" cy="1120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187467" y="1326738"/>
              <a:ext cx="1757803" cy="812634"/>
              <a:chOff x="8558827" y="2799591"/>
              <a:chExt cx="1757803" cy="145382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0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9165832" y="2799591"/>
                <a:ext cx="1150798" cy="1453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300" b="1" dirty="0">
                    <a:solidFill>
                      <a:srgbClr val="FFFFFF"/>
                    </a:solidFill>
                    <a:latin typeface="HelveticaNeue" charset="0"/>
                    <a:ea typeface=""/>
                  </a:rPr>
                  <a:t>VW</a:t>
                </a:r>
                <a:endParaRPr lang="en-US" sz="3300" dirty="0">
                  <a:solidFill>
                    <a:srgbClr val="FFFFFF"/>
                  </a:solidFill>
                  <a:latin typeface="Arial" panose="020B0604020202020204"/>
                  <a:ea typeface=""/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8413" y="1360032"/>
              <a:ext cx="1636427" cy="74548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175325" y="1243819"/>
              <a:ext cx="1443815" cy="812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300" dirty="0" err="1">
                  <a:solidFill>
                    <a:srgbClr val="ED7D31">
                      <a:lumMod val="50000"/>
                    </a:srgbClr>
                  </a:solidFill>
                  <a:latin typeface="Beirut" charset="-78"/>
                  <a:ea typeface="Beirut" charset="-78"/>
                  <a:cs typeface="Beirut" charset="-78"/>
                </a:rPr>
                <a:t>Caffe</a:t>
              </a:r>
              <a:endParaRPr lang="en-US" sz="3300" dirty="0">
                <a:solidFill>
                  <a:srgbClr val="ED7D31">
                    <a:lumMod val="50000"/>
                  </a:srgbClr>
                </a:solidFill>
                <a:latin typeface="Beirut" charset="-78"/>
                <a:ea typeface="Beirut" charset="-78"/>
                <a:cs typeface="Beirut" charset="-78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7059" y="1647380"/>
              <a:ext cx="1629157" cy="43379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46863" y="1819288"/>
              <a:ext cx="2047697" cy="27608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567" y="1422812"/>
              <a:ext cx="2067648" cy="26710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189653" y="-263067"/>
            <a:ext cx="9144000" cy="672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4046" y="1010032"/>
            <a:ext cx="9144000" cy="6157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71" y="2220901"/>
            <a:ext cx="8940801" cy="2292338"/>
          </a:xfrm>
        </p:spPr>
        <p:txBody>
          <a:bodyPr>
            <a:noAutofit/>
          </a:bodyPr>
          <a:lstStyle/>
          <a:p>
            <a:r>
              <a:rPr lang="en-US" sz="2700" dirty="0"/>
              <a:t>to </a:t>
            </a:r>
            <a:r>
              <a:rPr lang="en-US" sz="2700" b="1" dirty="0">
                <a:solidFill>
                  <a:schemeClr val="accent5"/>
                </a:solidFill>
              </a:rPr>
              <a:t>simplifying</a:t>
            </a:r>
            <a:r>
              <a:rPr lang="en-US" sz="2700" b="1" dirty="0"/>
              <a:t> </a:t>
            </a:r>
            <a:r>
              <a:rPr lang="en-US" sz="2700" dirty="0"/>
              <a:t>model serving</a:t>
            </a:r>
          </a:p>
          <a:p>
            <a:r>
              <a:rPr lang="en-US" sz="2700" b="1" dirty="0">
                <a:solidFill>
                  <a:schemeClr val="accent5"/>
                </a:solidFill>
              </a:rPr>
              <a:t>bound latency </a:t>
            </a:r>
            <a:r>
              <a:rPr lang="en-US" sz="2700" dirty="0"/>
              <a:t>and </a:t>
            </a:r>
            <a:r>
              <a:rPr lang="en-US" sz="2700" b="1" dirty="0">
                <a:solidFill>
                  <a:schemeClr val="accent5"/>
                </a:solidFill>
              </a:rPr>
              <a:t>increase throughput</a:t>
            </a:r>
          </a:p>
          <a:p>
            <a:r>
              <a:rPr lang="en-US" sz="2700" dirty="0"/>
              <a:t>and enable</a:t>
            </a:r>
            <a:r>
              <a:rPr lang="en-US" sz="2700" b="1" dirty="0"/>
              <a:t> </a:t>
            </a:r>
            <a:r>
              <a:rPr lang="en-US" sz="2700" b="1" dirty="0">
                <a:solidFill>
                  <a:schemeClr val="accent2"/>
                </a:solidFill>
              </a:rPr>
              <a:t>real-time learning</a:t>
            </a:r>
            <a:r>
              <a:rPr lang="en-US" sz="2700" b="1" dirty="0"/>
              <a:t> </a:t>
            </a:r>
            <a:r>
              <a:rPr lang="en-US" sz="2700" dirty="0"/>
              <a:t>and</a:t>
            </a:r>
            <a:r>
              <a:rPr lang="en-US" sz="2700" b="1" dirty="0"/>
              <a:t> </a:t>
            </a:r>
            <a:r>
              <a:rPr lang="en-US" sz="2700" b="1" dirty="0">
                <a:solidFill>
                  <a:schemeClr val="accent2"/>
                </a:solidFill>
              </a:rPr>
              <a:t>personalization</a:t>
            </a:r>
          </a:p>
          <a:p>
            <a:pPr marL="10715" indent="0">
              <a:buNone/>
            </a:pPr>
            <a:r>
              <a:rPr lang="en-US" sz="2700" b="1" dirty="0">
                <a:solidFill>
                  <a:schemeClr val="accent5"/>
                </a:solidFill>
              </a:rPr>
              <a:t>across</a:t>
            </a:r>
            <a:r>
              <a:rPr lang="en-US" sz="2700" dirty="0">
                <a:solidFill>
                  <a:schemeClr val="accent5"/>
                </a:solidFill>
              </a:rPr>
              <a:t> </a:t>
            </a:r>
            <a:r>
              <a:rPr lang="en-US" sz="2700" dirty="0"/>
              <a:t>machine learning frameworks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84" y="1191508"/>
            <a:ext cx="8166100" cy="994172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Clipper is a </a:t>
            </a:r>
            <a:r>
              <a:rPr lang="en-US" sz="3000" dirty="0"/>
              <a:t>prediction serving system that spans multiple ML Frameworks and is designed to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6334" y="4225294"/>
            <a:ext cx="761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Helvetica Neue" charset="0"/>
                <a:ea typeface="Helvetica Neue" charset="0"/>
                <a:cs typeface="Helvetica Neue" charset="0"/>
              </a:rPr>
              <a:t>“Clipper: A Low-Latency Online Prediction Serving System”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https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://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  <a:hlinkClick r:id="rId15"/>
              </a:rPr>
              <a:t>github.com/ucbrise/clipper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(open source)</a:t>
            </a:r>
          </a:p>
        </p:txBody>
      </p:sp>
    </p:spTree>
    <p:extLst>
      <p:ext uri="{BB962C8B-B14F-4D97-AF65-F5344CB8AC3E}">
        <p14:creationId xmlns:p14="http://schemas.microsoft.com/office/powerpoint/2010/main" val="18517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5" y="156955"/>
            <a:ext cx="4534853" cy="1312069"/>
          </a:xfrm>
        </p:spPr>
        <p:txBody>
          <a:bodyPr>
            <a:normAutofit fontScale="90000"/>
          </a:bodyPr>
          <a:lstStyle/>
          <a:p>
            <a:r>
              <a:rPr lang="en-US" sz="3975" dirty="0"/>
              <a:t>Hemingway</a:t>
            </a:r>
            <a:r>
              <a:rPr lang="en-US" sz="2700" baseline="30000" dirty="0"/>
              <a:t>*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700" dirty="0"/>
              <a:t>Modeling Throughput and </a:t>
            </a:r>
            <a:br>
              <a:rPr lang="en-US" sz="2700" dirty="0"/>
            </a:br>
            <a:r>
              <a:rPr lang="en-US" sz="2700" dirty="0"/>
              <a:t>Convergence for ML 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249" y="1686113"/>
            <a:ext cx="8561070" cy="1840859"/>
          </a:xfrm>
        </p:spPr>
        <p:txBody>
          <a:bodyPr/>
          <a:lstStyle/>
          <a:p>
            <a:r>
              <a:rPr lang="en-US" dirty="0" smtClean="0"/>
              <a:t>What is the best algorithm and level of parallelism for an ML task?</a:t>
            </a:r>
          </a:p>
          <a:p>
            <a:pPr lvl="1"/>
            <a:r>
              <a:rPr lang="en-US" b="1" dirty="0" smtClean="0"/>
              <a:t>Trade-off:</a:t>
            </a:r>
            <a:r>
              <a:rPr lang="en-US" dirty="0" smtClean="0"/>
              <a:t>  Parallelism, Coordination, &amp; Convergence</a:t>
            </a:r>
          </a:p>
          <a:p>
            <a:r>
              <a:rPr lang="en-US" b="1" dirty="0" smtClean="0"/>
              <a:t>Research challenge:</a:t>
            </a:r>
            <a:r>
              <a:rPr lang="en-US" dirty="0" smtClean="0"/>
              <a:t> Can we model this trade-off explicitly?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549" y="156955"/>
            <a:ext cx="10287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314" y="171212"/>
            <a:ext cx="10287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96" y="171212"/>
            <a:ext cx="1028700" cy="1028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4875" y="11953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Shivaram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Venkataraman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1713" y="119533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Xinghao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Pan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7725" y="119533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Zi</a:t>
            </a:r>
            <a:endParaRPr lang="en-US" sz="1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Zheng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7642" y="3117337"/>
            <a:ext cx="3040336" cy="553998"/>
            <a:chOff x="1178308" y="4678963"/>
            <a:chExt cx="4053781" cy="738664"/>
          </a:xfrm>
        </p:grpSpPr>
        <p:sp>
          <p:nvSpPr>
            <p:cNvPr id="13" name="Rectangle 12"/>
            <p:cNvSpPr/>
            <p:nvPr/>
          </p:nvSpPr>
          <p:spPr>
            <a:xfrm>
              <a:off x="2457740" y="4678963"/>
              <a:ext cx="277434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Loss as a function of </a:t>
              </a:r>
              <a:b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</a:t>
              </a:r>
              <a:r>
                <a:rPr lang="en-US" sz="1500" b="1" i="1" dirty="0" err="1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</a:t>
              </a:r>
              <a:r>
                <a:rPr lang="en-US" sz="1500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cores </a:t>
              </a:r>
              <a:r>
                <a:rPr lang="en-US" sz="1500" b="1" i="1" dirty="0">
                  <a:solidFill>
                    <a:srgbClr val="ED7D3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308" y="4797956"/>
              <a:ext cx="1193800" cy="4699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71967" y="3700055"/>
            <a:ext cx="2820845" cy="553998"/>
            <a:chOff x="1597408" y="5455920"/>
            <a:chExt cx="3761127" cy="73866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7408" y="5574913"/>
              <a:ext cx="774700" cy="4699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457740" y="5455920"/>
              <a:ext cx="290079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Iterations per second as</a:t>
              </a:r>
              <a:b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500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function of cores </a:t>
              </a:r>
              <a:r>
                <a:rPr lang="en-US" sz="1500" b="1" i="1" dirty="0">
                  <a:solidFill>
                    <a:srgbClr val="4472C4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508" y="3190565"/>
            <a:ext cx="3590925" cy="352425"/>
          </a:xfrm>
          <a:prstGeom prst="rect">
            <a:avLst/>
          </a:prstGeom>
        </p:spPr>
      </p:pic>
      <p:sp>
        <p:nvSpPr>
          <p:cNvPr id="23" name="Right Brace 22"/>
          <p:cNvSpPr/>
          <p:nvPr/>
        </p:nvSpPr>
        <p:spPr>
          <a:xfrm>
            <a:off x="3602215" y="3081613"/>
            <a:ext cx="286457" cy="1153048"/>
          </a:xfrm>
          <a:prstGeom prst="rightBrace">
            <a:avLst>
              <a:gd name="adj1" fmla="val 8333"/>
              <a:gd name="adj2" fmla="val 2451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8327" y="3739050"/>
            <a:ext cx="4827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How long does it take to get to a given loss?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Given a time budget and number of cores </a:t>
            </a:r>
            <a:b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which algorithm will give the best result?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80030" y="4889584"/>
            <a:ext cx="3550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*follow-up work to </a:t>
            </a:r>
            <a:r>
              <a:rPr lang="en-US" sz="105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Shivaram’s</a:t>
            </a:r>
            <a:r>
              <a:rPr lang="en-US" sz="105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Ernest </a:t>
            </a:r>
            <a:r>
              <a:rPr lang="en-US" sz="105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System in NSDI’16</a:t>
            </a:r>
            <a:endParaRPr lang="en-US" sz="105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95" y="273844"/>
            <a:ext cx="7886700" cy="994172"/>
          </a:xfrm>
        </p:spPr>
        <p:txBody>
          <a:bodyPr/>
          <a:lstStyle/>
          <a:p>
            <a:r>
              <a:rPr lang="en-US" dirty="0" smtClean="0"/>
              <a:t>Ongoing Clipper Subprojects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513677"/>
          </a:xfrm>
        </p:spPr>
        <p:txBody>
          <a:bodyPr>
            <a:normAutofit/>
          </a:bodyPr>
          <a:lstStyle/>
          <a:p>
            <a:r>
              <a:rPr lang="en-US" b="1" dirty="0" smtClean="0"/>
              <a:t>Adaptive Batching for Prediction</a:t>
            </a:r>
          </a:p>
          <a:p>
            <a:pPr lvl="1"/>
            <a:r>
              <a:rPr lang="en-US" dirty="0" smtClean="0"/>
              <a:t>Leverage internal data-parallelism and hardware acceleration</a:t>
            </a:r>
          </a:p>
          <a:p>
            <a:r>
              <a:rPr lang="en-US" b="1" dirty="0" smtClean="0"/>
              <a:t>Approximate Caching</a:t>
            </a:r>
          </a:p>
          <a:p>
            <a:pPr lvl="1"/>
            <a:r>
              <a:rPr lang="en-US" dirty="0" smtClean="0"/>
              <a:t>Detect “similar” queries and re-use cached predictions</a:t>
            </a:r>
          </a:p>
          <a:p>
            <a:r>
              <a:rPr lang="en-US" b="1" dirty="0" smtClean="0"/>
              <a:t>Prediction Cascades</a:t>
            </a:r>
          </a:p>
          <a:p>
            <a:pPr lvl="1"/>
            <a:r>
              <a:rPr lang="en-US" dirty="0" smtClean="0"/>
              <a:t>Automatically deriving cascades of increasingly GPU intensive models</a:t>
            </a:r>
          </a:p>
          <a:p>
            <a:r>
              <a:rPr lang="en-US" b="1" dirty="0" smtClean="0"/>
              <a:t>RL/Control</a:t>
            </a:r>
          </a:p>
          <a:p>
            <a:pPr lvl="1"/>
            <a:r>
              <a:rPr lang="en-US" dirty="0" smtClean="0"/>
              <a:t>Serving and updating RL policies based on feedback</a:t>
            </a:r>
          </a:p>
          <a:p>
            <a:r>
              <a:rPr lang="en-US" b="1" dirty="0" smtClean="0"/>
              <a:t>Scheduling and resource allocation</a:t>
            </a:r>
          </a:p>
          <a:p>
            <a:pPr lvl="1"/>
            <a:r>
              <a:rPr lang="en-US" dirty="0" smtClean="0"/>
              <a:t>Reduce the need to over-provision for </a:t>
            </a:r>
            <a:r>
              <a:rPr lang="en-US" dirty="0" err="1" smtClean="0"/>
              <a:t>bursty</a:t>
            </a:r>
            <a:r>
              <a:rPr lang="en-US" dirty="0" smtClean="0"/>
              <a:t> workloads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509920"/>
            <a:ext cx="5778500" cy="1308100"/>
          </a:xfrm>
          <a:prstGeom prst="rect">
            <a:avLst/>
          </a:prstGeom>
        </p:spPr>
      </p:pic>
      <p:sp>
        <p:nvSpPr>
          <p:cNvPr id="75" name="Shape 55"/>
          <p:cNvSpPr txBox="1">
            <a:spLocks noGrp="1"/>
          </p:cNvSpPr>
          <p:nvPr>
            <p:ph type="subTitle" idx="1"/>
          </p:nvPr>
        </p:nvSpPr>
        <p:spPr>
          <a:xfrm>
            <a:off x="867815" y="3551765"/>
            <a:ext cx="7404036" cy="159173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We are developing new technologies that will enables applications to </a:t>
            </a:r>
            <a:r>
              <a:rPr lang="en-US" sz="2000" smtClean="0">
                <a:latin typeface="Century Gothic" charset="0"/>
                <a:ea typeface="Century Gothic" charset="0"/>
                <a:cs typeface="Century Gothic" charset="0"/>
              </a:rPr>
              <a:t>make low-latency 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intelligent decision on live data with strong security guarantees.</a:t>
            </a:r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509624" y="2215119"/>
            <a:ext cx="8120418" cy="939546"/>
            <a:chOff x="304800" y="2899664"/>
            <a:chExt cx="11854626" cy="1371600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6667" y="2899664"/>
              <a:ext cx="1155033" cy="13716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8867" y="2899664"/>
              <a:ext cx="979715" cy="1371600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6101" y="2899664"/>
              <a:ext cx="914401" cy="1371600"/>
            </a:xfrm>
            <a:prstGeom prst="rect">
              <a:avLst/>
            </a:prstGeom>
          </p:spPr>
        </p:pic>
        <p:pic>
          <p:nvPicPr>
            <p:cNvPr id="80" name="Picture 79" descr="Screen Shot 2017-01-10 at 11.46.28 PM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6129" y="2899664"/>
              <a:ext cx="995630" cy="13716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9468" y="2899664"/>
              <a:ext cx="979714" cy="13716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1252" y="2899664"/>
              <a:ext cx="979715" cy="13716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800" y="2899664"/>
              <a:ext cx="979713" cy="137160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8402" y="2899664"/>
              <a:ext cx="970908" cy="137160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66267" y="2899664"/>
              <a:ext cx="979714" cy="1371600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259313" y="2899664"/>
              <a:ext cx="900113" cy="1371600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4667" y="2899664"/>
              <a:ext cx="1027375" cy="137160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3467" y="2899664"/>
              <a:ext cx="1038687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12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43" y="469253"/>
            <a:ext cx="5778500" cy="130810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445918" y="2871925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Adaptive</a:t>
            </a:r>
            <a:endParaRPr lang="en-US" sz="28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435379" y="2871925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/>
            <a:r>
              <a:rPr lang="en-US" sz="2800" b="1" dirty="0" smtClean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Responsive</a:t>
            </a:r>
            <a:endParaRPr lang="en-US" sz="2800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00359" y="1701579"/>
            <a:ext cx="6925875" cy="2768501"/>
            <a:chOff x="1004049" y="281507"/>
            <a:chExt cx="7977388" cy="3564243"/>
          </a:xfrm>
        </p:grpSpPr>
        <p:sp>
          <p:nvSpPr>
            <p:cNvPr id="9" name="U-Turn Arrow 8"/>
            <p:cNvSpPr/>
            <p:nvPr/>
          </p:nvSpPr>
          <p:spPr>
            <a:xfrm rot="16200000">
              <a:off x="2459771" y="-985599"/>
              <a:ext cx="3129663" cy="6041108"/>
            </a:xfrm>
            <a:prstGeom prst="uturnArrow">
              <a:avLst>
                <a:gd name="adj1" fmla="val 13370"/>
                <a:gd name="adj2" fmla="val 17465"/>
                <a:gd name="adj3" fmla="val 24153"/>
                <a:gd name="adj4" fmla="val 40787"/>
                <a:gd name="adj5" fmla="val 79549"/>
              </a:avLst>
            </a:prstGeom>
            <a:gradFill flip="none" rotWithShape="1">
              <a:gsLst>
                <a:gs pos="84000">
                  <a:schemeClr val="accent2"/>
                </a:gs>
                <a:gs pos="10000">
                  <a:srgbClr val="FF000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0800000" flipH="1">
              <a:off x="5180004" y="281507"/>
              <a:ext cx="3801433" cy="3564243"/>
            </a:xfrm>
            <a:prstGeom prst="circularArrow">
              <a:avLst>
                <a:gd name="adj1" fmla="val 12169"/>
                <a:gd name="adj2" fmla="val 884793"/>
                <a:gd name="adj3" fmla="val 20386139"/>
                <a:gd name="adj4" fmla="val 408598"/>
                <a:gd name="adj5" fmla="val 12500"/>
              </a:avLst>
            </a:prstGeom>
            <a:gradFill>
              <a:gsLst>
                <a:gs pos="84000">
                  <a:schemeClr val="accent5"/>
                </a:gs>
                <a:gs pos="10000">
                  <a:schemeClr val="accent6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935067" y="4461188"/>
            <a:ext cx="1383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Secure</a:t>
            </a:r>
            <a:endParaRPr lang="en-US" sz="4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1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44996" y="215462"/>
            <a:ext cx="3994574" cy="2864565"/>
            <a:chOff x="4587389" y="1413762"/>
            <a:chExt cx="4190971" cy="3005404"/>
          </a:xfrm>
        </p:grpSpPr>
        <p:grpSp>
          <p:nvGrpSpPr>
            <p:cNvPr id="10" name="Group 9"/>
            <p:cNvGrpSpPr/>
            <p:nvPr/>
          </p:nvGrpSpPr>
          <p:grpSpPr>
            <a:xfrm>
              <a:off x="4587389" y="1817152"/>
              <a:ext cx="4190971" cy="2432737"/>
              <a:chOff x="4620940" y="1892128"/>
              <a:chExt cx="4190971" cy="2432737"/>
            </a:xfrm>
          </p:grpSpPr>
          <p:pic>
            <p:nvPicPr>
              <p:cNvPr id="7" name="Content Placeholder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7350" y="1892128"/>
                <a:ext cx="4054561" cy="2432737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 rot="16200000">
                <a:off x="4168476" y="2939219"/>
                <a:ext cx="124348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Training Loss</a:t>
                </a:r>
                <a:endParaRPr lang="en-US" sz="1600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68281" y="1413762"/>
              <a:ext cx="322876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Helvetica Neue" charset="0"/>
                  <a:ea typeface="Helvetica Neue" charset="0"/>
                  <a:cs typeface="Helvetica Neue" charset="0"/>
                </a:rPr>
                <a:t>Convergence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as a function </a:t>
              </a:r>
              <a:b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of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Parallelism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and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Iterations</a:t>
              </a:r>
              <a:endParaRPr lang="en-US" b="1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5617" y="4080612"/>
              <a:ext cx="90120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Iteration</a:t>
              </a:r>
              <a:endParaRPr lang="en-US" sz="16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379" y="184572"/>
            <a:ext cx="3928376" cy="2895455"/>
            <a:chOff x="186938" y="1383178"/>
            <a:chExt cx="4091099" cy="3015392"/>
          </a:xfrm>
        </p:grpSpPr>
        <p:pic>
          <p:nvPicPr>
            <p:cNvPr id="4" name="Picture 3" descr="ernest-trainf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66" y="1918974"/>
              <a:ext cx="3965071" cy="237904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6760" y="1383178"/>
              <a:ext cx="304762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Helvetica Neue" charset="0"/>
                  <a:ea typeface="Helvetica Neue" charset="0"/>
                  <a:cs typeface="Helvetica Neue" charset="0"/>
                </a:defRPr>
              </a:lvl1pPr>
            </a:lstStyle>
            <a:p>
              <a:r>
                <a:rPr lang="en-US" b="1" dirty="0"/>
                <a:t>System Performance</a:t>
              </a:r>
              <a:r>
                <a:rPr lang="en-US" dirty="0"/>
                <a:t> </a:t>
              </a:r>
              <a:r>
                <a:rPr lang="en-US" dirty="0" smtClean="0"/>
                <a:t>as a </a:t>
              </a:r>
              <a:br>
                <a:rPr lang="en-US" dirty="0" smtClean="0"/>
              </a:br>
              <a:r>
                <a:rPr lang="en-US" dirty="0" smtClean="0"/>
                <a:t>function</a:t>
              </a:r>
              <a:r>
                <a:rPr lang="en-US" dirty="0"/>
                <a:t> </a:t>
              </a:r>
              <a:r>
                <a:rPr lang="en-US" dirty="0" smtClean="0"/>
                <a:t>of </a:t>
              </a:r>
              <a:r>
                <a:rPr lang="en-US" b="1" i="1" dirty="0" smtClean="0"/>
                <a:t>Parallelism</a:t>
              </a:r>
              <a:endParaRPr lang="en-US" b="1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09078" y="4060016"/>
              <a:ext cx="10819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Parallelism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500462" y="2747493"/>
              <a:ext cx="17133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Time Per. Iteration</a:t>
              </a:r>
              <a:endParaRPr lang="en-US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994089" y="2960005"/>
            <a:ext cx="6085111" cy="2091912"/>
            <a:chOff x="2993195" y="2841306"/>
            <a:chExt cx="6085111" cy="2091912"/>
          </a:xfrm>
        </p:grpSpPr>
        <p:grpSp>
          <p:nvGrpSpPr>
            <p:cNvPr id="28" name="Group 27"/>
            <p:cNvGrpSpPr/>
            <p:nvPr/>
          </p:nvGrpSpPr>
          <p:grpSpPr>
            <a:xfrm>
              <a:off x="2993195" y="2841306"/>
              <a:ext cx="3456229" cy="2091912"/>
              <a:chOff x="2923631" y="2855069"/>
              <a:chExt cx="3456229" cy="209191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56"/>
              <a:stretch/>
            </p:blipFill>
            <p:spPr>
              <a:xfrm>
                <a:off x="3090545" y="2855069"/>
                <a:ext cx="3289315" cy="2091912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 rot="16200000">
                <a:off x="2492371" y="3796205"/>
                <a:ext cx="1185210" cy="3226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/>
                  <a:t>Training Loss</a:t>
                </a:r>
                <a:endParaRPr lang="en-US" sz="160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335106" y="3395810"/>
              <a:ext cx="27432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" charset="0"/>
                  <a:ea typeface="Helvetica Neue" charset="0"/>
                  <a:cs typeface="Helvetica Neue" charset="0"/>
                </a:rPr>
                <a:t>Convergence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as a fn. </a:t>
              </a:r>
              <a:b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</a:b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of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Time</a:t>
              </a:r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 and </a:t>
              </a:r>
              <a:r>
                <a:rPr lang="en-US" b="1" i="1" dirty="0" smtClean="0">
                  <a:latin typeface="Helvetica Neue" charset="0"/>
                  <a:ea typeface="Helvetica Neue" charset="0"/>
                  <a:cs typeface="Helvetica Neue" charset="0"/>
                </a:rPr>
                <a:t>Parallelism</a:t>
              </a:r>
              <a:endParaRPr lang="en-US" b="1" i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03132" y="3902167"/>
            <a:ext cx="279095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Hemingway: Modeling Distributed </a:t>
            </a:r>
            <a:br>
              <a:rPr lang="en-US" sz="1400" b="1" i="1" dirty="0" smtClean="0"/>
            </a:br>
            <a:r>
              <a:rPr lang="en-US" sz="1400" b="1" i="1" dirty="0" smtClean="0"/>
              <a:t>Optimization Algorithms. </a:t>
            </a:r>
          </a:p>
          <a:p>
            <a:r>
              <a:rPr lang="en-US" sz="1100" i="1" dirty="0" err="1" smtClean="0"/>
              <a:t>Xinghao</a:t>
            </a:r>
            <a:r>
              <a:rPr lang="en-US" sz="1100" i="1" dirty="0" smtClean="0"/>
              <a:t> Pan, </a:t>
            </a:r>
            <a:r>
              <a:rPr lang="en-US" sz="1100" i="1" dirty="0" err="1" smtClean="0"/>
              <a:t>Shivaram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Venkataraman</a:t>
            </a:r>
            <a:r>
              <a:rPr lang="en-US" sz="1100" i="1" dirty="0" smtClean="0"/>
              <a:t>, </a:t>
            </a:r>
            <a:br>
              <a:rPr lang="en-US" sz="1100" i="1" dirty="0" smtClean="0"/>
            </a:br>
            <a:r>
              <a:rPr lang="en-US" sz="1100" i="1" dirty="0" err="1" smtClean="0"/>
              <a:t>Zizheng</a:t>
            </a:r>
            <a:r>
              <a:rPr lang="en-US" sz="1100" i="1" dirty="0" smtClean="0"/>
              <a:t> Tai, Joseph Gonzalez. </a:t>
            </a:r>
          </a:p>
          <a:p>
            <a:r>
              <a:rPr lang="en-US" sz="1100" dirty="0" smtClean="0"/>
              <a:t>NIPS’16 ML-Sys Workshop.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484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3528"/>
            <a:ext cx="7886700" cy="994172"/>
          </a:xfrm>
        </p:spPr>
        <p:txBody>
          <a:bodyPr/>
          <a:lstStyle/>
          <a:p>
            <a:r>
              <a:rPr lang="en-US" dirty="0" smtClean="0"/>
              <a:t>Take away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9982" y="1147700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t</a:t>
            </a:r>
            <a:r>
              <a:rPr lang="en-US" sz="3200" smtClean="0">
                <a:latin typeface="Century Gothic" charset="0"/>
                <a:ea typeface="Century Gothic" charset="0"/>
                <a:cs typeface="Century Gothic" charset="0"/>
              </a:rPr>
              <a:t>ry to decouple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4680" y="2197766"/>
            <a:ext cx="3028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Century Gothic" charset="0"/>
                <a:ea typeface="Century Gothic" charset="0"/>
                <a:cs typeface="Century Gothic" charset="0"/>
              </a:rPr>
              <a:t>System</a:t>
            </a:r>
          </a:p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Century Gothic" charset="0"/>
                <a:ea typeface="Century Gothic" charset="0"/>
                <a:cs typeface="Century Gothic" charset="0"/>
              </a:rPr>
              <a:t>Improvements</a:t>
            </a:r>
            <a:endParaRPr lang="en-US" sz="3200" b="1" dirty="0">
              <a:solidFill>
                <a:schemeClr val="accent5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1406" y="2197766"/>
            <a:ext cx="3028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rPr>
              <a:t>Algorithm</a:t>
            </a:r>
          </a:p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rPr>
              <a:t>Improvements</a:t>
            </a:r>
            <a:endParaRPr lang="en-US" sz="3200" b="1" dirty="0">
              <a:solidFill>
                <a:schemeClr val="accent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45" y="3738729"/>
            <a:ext cx="77877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u</a:t>
            </a:r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se data collection + sparse modeling</a:t>
            </a:r>
            <a:b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to understand your system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1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4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5.xml><?xml version="1.0" encoding="utf-8"?>
<a:theme xmlns:a="http://schemas.openxmlformats.org/drawingml/2006/main" name="6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_294_prediction_serving_lecture" id="{9333BDAD-E030-FA46-B476-204B6A9C89FD}" vid="{9DC22085-4F1B-DE40-ACF6-288140383570}"/>
    </a:ext>
  </a:extLst>
</a:theme>
</file>

<file path=ppt/theme/theme6.xml><?xml version="1.0" encoding="utf-8"?>
<a:theme xmlns:a="http://schemas.openxmlformats.org/drawingml/2006/main" name="8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9.xml><?xml version="1.0" encoding="utf-8"?>
<a:theme xmlns:a="http://schemas.openxmlformats.org/drawingml/2006/main" name="7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DB_deck_16x9_example.potx</Template>
  <TotalTime>27564</TotalTime>
  <Words>2363</Words>
  <Application>Microsoft Macintosh PowerPoint</Application>
  <PresentationFormat>On-screen Show (16:9)</PresentationFormat>
  <Paragraphs>867</Paragraphs>
  <Slides>72</Slides>
  <Notes>39</Notes>
  <HiddenSlides>3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105" baseType="lpstr">
      <vt:lpstr>Arial</vt:lpstr>
      <vt:lpstr>Beirut</vt:lpstr>
      <vt:lpstr>Calibri</vt:lpstr>
      <vt:lpstr>Century Gothic</vt:lpstr>
      <vt:lpstr>Gill Sans Light</vt:lpstr>
      <vt:lpstr>Helvetica</vt:lpstr>
      <vt:lpstr>Helvetica Light</vt:lpstr>
      <vt:lpstr>Helvetica Neue</vt:lpstr>
      <vt:lpstr>Helvetica Neue Light</vt:lpstr>
      <vt:lpstr>HelveticaNeue</vt:lpstr>
      <vt:lpstr>Lucida Grande</vt:lpstr>
      <vt:lpstr>Monaco</vt:lpstr>
      <vt:lpstr>MS PGothic</vt:lpstr>
      <vt:lpstr>ＭＳ Ｐゴシック</vt:lpstr>
      <vt:lpstr>Museo 700</vt:lpstr>
      <vt:lpstr>Newslab Thin</vt:lpstr>
      <vt:lpstr>Source Sans Pro Light</vt:lpstr>
      <vt:lpstr>Tahoma</vt:lpstr>
      <vt:lpstr>Times</vt:lpstr>
      <vt:lpstr>Wingdings</vt:lpstr>
      <vt:lpstr>DB_deck_16x9_example</vt:lpstr>
      <vt:lpstr>2_Office Theme</vt:lpstr>
      <vt:lpstr>3_Office Theme</vt:lpstr>
      <vt:lpstr>4_Office Theme</vt:lpstr>
      <vt:lpstr>6_Office Theme</vt:lpstr>
      <vt:lpstr>8_Office Theme</vt:lpstr>
      <vt:lpstr>1_Office Theme</vt:lpstr>
      <vt:lpstr>5_Office Theme</vt:lpstr>
      <vt:lpstr>7_Office Theme</vt:lpstr>
      <vt:lpstr>9_Office Theme</vt:lpstr>
      <vt:lpstr>10_Office Theme</vt:lpstr>
      <vt:lpstr>11_Office Theme</vt:lpstr>
      <vt:lpstr>Excel.Chart.8</vt:lpstr>
      <vt:lpstr>RISE  to the Challenges of AI Systems</vt:lpstr>
      <vt:lpstr>PowerPoint Presentation</vt:lpstr>
      <vt:lpstr>PowerPoint Presentation</vt:lpstr>
      <vt:lpstr>PowerPoint Presentation</vt:lpstr>
      <vt:lpstr>How to do Research in AI Systems</vt:lpstr>
      <vt:lpstr>Hemingway* Modeling Throughput and  Convergence for ML Workloads</vt:lpstr>
      <vt:lpstr>Hemingway* Modeling Throughput and  Convergence for ML Workloads</vt:lpstr>
      <vt:lpstr>PowerPoint Presentation</vt:lpstr>
      <vt:lpstr>Take away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                       challenging?</vt:lpstr>
      <vt:lpstr>is moving beyond the cloud</vt:lpstr>
      <vt:lpstr>is moving beyond the cloud</vt:lpstr>
      <vt:lpstr>Robust                            is critical</vt:lpstr>
      <vt:lpstr>PowerPoint Presentation</vt:lpstr>
      <vt:lpstr>PowerPoint Presentation</vt:lpstr>
      <vt:lpstr>Why is                                       challenging?</vt:lpstr>
      <vt:lpstr>PowerPoint Presentation</vt:lpstr>
      <vt:lpstr>PowerPoint Presentation</vt:lpstr>
      <vt:lpstr>PowerPoint Presentation</vt:lpstr>
      <vt:lpstr>Intelligence in Sensitive Contexts</vt:lpstr>
      <vt:lpstr>PowerPoint Presentation</vt:lpstr>
      <vt:lpstr>Opaque: Analytics on Secure Enclaves</vt:lpstr>
      <vt:lpstr>PowerPoint Presentation</vt:lpstr>
      <vt:lpstr>PowerPoint Presentation</vt:lpstr>
      <vt:lpstr>PowerPoint Presentation</vt:lpstr>
      <vt:lpstr>A Low-Latency Online Prediction Serving System</vt:lpstr>
      <vt:lpstr>PowerPoint Presentation</vt:lpstr>
      <vt:lpstr>PowerPoint Presentation</vt:lpstr>
      <vt:lpstr>PowerPoint Presentation</vt:lpstr>
      <vt:lpstr>PowerPoint Presentation</vt:lpstr>
      <vt:lpstr>Clipper Online Learning for Recommendations (Simulated News Rec.)</vt:lpstr>
      <vt:lpstr>PowerPoint Presentation</vt:lpstr>
      <vt:lpstr>PowerPoint Presentation</vt:lpstr>
      <vt:lpstr>Clipper Serves Predictions across ML Frameworks</vt:lpstr>
      <vt:lpstr>PowerPoint Presentation</vt:lpstr>
      <vt:lpstr>Clipper Architecture</vt:lpstr>
      <vt:lpstr>Clipper Architecture</vt:lpstr>
      <vt:lpstr>Clipper Architecture</vt:lpstr>
      <vt:lpstr>Clipper Architecture</vt:lpstr>
      <vt:lpstr>Clipper Architecture</vt:lpstr>
      <vt:lpstr>PowerPoint Presentation</vt:lpstr>
      <vt:lpstr>PowerPoint Presentation</vt:lpstr>
      <vt:lpstr>PowerPoint Presentation</vt:lpstr>
      <vt:lpstr>Adaptive Batching to Improve Throughput</vt:lpstr>
      <vt:lpstr>Tensor Flow Conv. Net (GPU)</vt:lpstr>
      <vt:lpstr>PowerPoint Presentation</vt:lpstr>
      <vt:lpstr>PowerPoint Presentation</vt:lpstr>
      <vt:lpstr>Overhead of modularity?</vt:lpstr>
      <vt:lpstr>Approximate Caching to Reduce Latency</vt:lpstr>
      <vt:lpstr>Clipper Architecture</vt:lpstr>
      <vt:lpstr>PowerPoint Presentation</vt:lpstr>
      <vt:lpstr>Model Selection Policy</vt:lpstr>
      <vt:lpstr>Ensemble Prediction Accuracy (ImageNet)</vt:lpstr>
      <vt:lpstr>Ensemble Prediction Accuracy (ImageNet)</vt:lpstr>
      <vt:lpstr>Ensemble Methods Create Stragglers</vt:lpstr>
      <vt:lpstr>Anytime Predictions</vt:lpstr>
      <vt:lpstr>Anytime Predictions</vt:lpstr>
      <vt:lpstr>Ensemble’s to Estimate Confidence</vt:lpstr>
      <vt:lpstr>Clipper is a prediction serving system that spans multiple ML Frameworks and is designed to</vt:lpstr>
      <vt:lpstr>Ongoing Clipper Subprojects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 d'Orito</dc:creator>
  <cp:lastModifiedBy>Joseph Gonzalez</cp:lastModifiedBy>
  <cp:revision>1450</cp:revision>
  <cp:lastPrinted>2016-05-20T20:11:46Z</cp:lastPrinted>
  <dcterms:created xsi:type="dcterms:W3CDTF">2015-02-13T19:56:21Z</dcterms:created>
  <dcterms:modified xsi:type="dcterms:W3CDTF">2017-02-05T20:09:57Z</dcterms:modified>
</cp:coreProperties>
</file>